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</p:sldIdLst>
  <p:sldSz cx="12192000" cy="6858000"/>
  <p:notesSz cx="6858000" cy="9144000"/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Здравствуйте, уважаемые члены комиссии! Вашему вниманию представляется выпускная квалификационная работа на тему «Правовые основы и организация производства дознания в Российской Федерации».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Перед нами стоит важная задача — понять, почему производство дознания требует реформирования. Несовершенство законодательства и противоречивая практика приводят к нарушениям прав граждан и снижению эффективности расследования. Именно поэтому мы исследуем эту тему, чтобы предложить пути решения. Дальше я подробно остановлюсь на целях и задачах исследования.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Теперь перейдем к целям и задачам нашего исследования. Главная цель — провести комплексный анализ правовых основ и организации производства дознания. Для этого мы поставили четыре ключевые задачи: изучить нормативную базу, разобрать этапы производства, выявить существующие проблемы и предложить пути их решения. Каждая задача будет раскрыта в соответствующих разделах работы.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определим, что именно мы исследуем. Объектом нашей работы выступают общественные отношения в сфере производства дознания. А предметом — правовые нормы и организационные аспекты, которые регулируют этот процесс. Это позволяет нам сфокусироваться как на законодательной базе, так и на практической реализации.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Перейдем к нормативной базе дознания. Основной закон — Конституция РФ. Ключевым источником является УПК, в частности главы 32 и 32.1. Также важны ФЗ «О полиции» и подзаконные акты. Вся эта система определяет порядок и полномочия органов дознания.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Рассмотрим порядок производства дознания. После возбуждения уголовного дела дознаватель проводит неотложные следственные действия в течение 10 суток. Затем следует предъявление обвинения и составление обвинительного акта. Итоговый этап — направление материалов прокурору, который проверяет законность и утверждает обвинительный акт. Таким образом, дознание — это сокращённая форма расследования, но с чёткими процессуальными сроками.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На этом слайде мы рассмотрим ключевые проблемы правоприменения в сфере дознания. На практике часто нарушаются сроки, что ведет к волоките. Кроме того, низкое качество расследования – например, неполнота собранных доказательств – приводит к возврату дел. Также встречаются случаи злоупотребления полномочиями со стороны дознавателей. Все это говорит о необходимости усиления процессуального контроля. Дальше мы предложим конкретные меры для решения этих проблем.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Какие изменения мы можем предложить для совершенствования дознания? Прежде всего, законодательные: уточнить сроки, расширить полномочия дознавателя — это повысит оперативность. Второе — организационные меры: регулярное обучение и усиление контроля помогут стандартизировать работу. И третье — цифровые технологии: электронный документооборот сократит бумажную волокиту и ошибки. Эти три направления в комплексе способны модернизировать институт дознания. Давайте рассмотрим каждое подробнее.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Итак, подводя итог нашему исследованию, хочу подчеркнуть главный вывод. Мы видим, что институт дознания нуждается в серьёзных изменениях. Без комплексного реформирования мы не сможем решить проблемы, которые были выявлены: затяжные сроки, путаница в полномочиях, риски для прав граждан. Предложенные меры — это не просто теория, а реальный план действий. Уверен, что их реализация сделает дознание более эффективным и справедливым. Спасибо за внимание!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slide1-plate.png"/><Relationship Id="rId4" Type="http://schemas.openxmlformats.org/officeDocument/2006/relationships/image" Target="../media/slide1-pic1.jpe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slide2-plate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slide3-plate.pn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slide4-plate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slide5-plate.png"/><Relationship Id="rId4" Type="http://schemas.openxmlformats.org/officeDocument/2006/relationships/image" Target="../media/slide5-pic1.jpe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slide6-plate.png"/><Relationship Id="rId4" Type="http://schemas.openxmlformats.org/officeDocument/2006/relationships/image" Target="../media/slide6-pic1.png"/><Relationship Id="rId5" Type="http://schemas.openxmlformats.org/officeDocument/2006/relationships/image" Target="../media/slide6-pic2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slide7-plate.png"/><Relationship Id="rId4" Type="http://schemas.openxmlformats.org/officeDocument/2006/relationships/image" Target="../media/slide7-pic1.jpe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slide8-plate.pn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slide9-plate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2484438"/>
            <a:ext cx="1066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FFFFFF"/>
                </a:solidFill>
                <a:latin typeface="Arial"/>
              </a:rPr>
              <a:t>Защита ВКР · Юриспруденция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770188"/>
            <a:ext cx="9207500" cy="2854722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7800" b="1" spc="-194">
                <a:solidFill>
                  <a:srgbClr val="FFFFFF"/>
                </a:solidFill>
                <a:latin typeface="Arial"/>
              </a:rPr>
              <a:t>Правовые основы и организация производства дознания в Российской Федерации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613400"/>
            <a:ext cx="6350000" cy="2349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250">
                <a:solidFill>
                  <a:srgbClr val="FFFFFF"/>
                </a:solidFill>
                <a:latin typeface="Arial"/>
              </a:rPr>
              <a:t>Выпускная квалификационная работа бакалавра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6045200"/>
            <a:ext cx="10668000" cy="1905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00" b="1">
                <a:solidFill>
                  <a:srgbClr val="FFFFFF"/>
                </a:solidFill>
                <a:latin typeface="Arial"/>
              </a:rPr>
              <a:t>Студент: И.И. Иванов, Научный руководитель: П.П. Петров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635000"/>
            <a:ext cx="1066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B8860B"/>
                </a:solidFill>
                <a:latin typeface="Arial"/>
              </a:rPr>
              <a:t>Введение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895350"/>
            <a:ext cx="10668000" cy="4826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800" b="1" spc="-47">
                <a:solidFill>
                  <a:srgbClr val="16233D"/>
                </a:solidFill>
                <a:latin typeface="Arial"/>
              </a:rPr>
              <a:t>Актуальность темы исследования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1041400" y="2627908"/>
            <a:ext cx="4673600" cy="7239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>
                <a:solidFill>
                  <a:srgbClr val="16233D"/>
                </a:solidFill>
                <a:latin typeface="Arial"/>
              </a:rPr>
              <a:t>Несовершенство правового регулирования сроков производства дознания приводит к нарушению прав участников уголовного процесса.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41400" y="3628033"/>
            <a:ext cx="4673600" cy="7239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>
                <a:solidFill>
                  <a:srgbClr val="16233D"/>
                </a:solidFill>
                <a:latin typeface="Arial"/>
              </a:rPr>
              <a:t>Проблемы взаимодействия дознавателя с органами дознания снижают эффективность раскрытия преступлений.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41400" y="4628158"/>
            <a:ext cx="4673600" cy="7239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>
                <a:solidFill>
                  <a:srgbClr val="16233D"/>
                </a:solidFill>
                <a:latin typeface="Arial"/>
              </a:rPr>
              <a:t>Отсутствие единой правоприменительной практики по ряду процессуальных вопросов создает неопределенность в деятельности дознавателей.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6553200" y="2778224"/>
            <a:ext cx="4495800" cy="1524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425" spc="228">
                <a:solidFill>
                  <a:srgbClr val="B8860B"/>
                </a:solidFill>
                <a:latin typeface="Arial"/>
              </a:rPr>
              <a:t>Проблема исследования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6553200" y="3108424"/>
            <a:ext cx="4495800" cy="2073672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550" b="1">
                <a:solidFill>
                  <a:srgbClr val="F4F0E6"/>
                </a:solidFill>
                <a:latin typeface="Arial"/>
              </a:rPr>
              <a:t>Противоречие между необходимостью оперативного и качественного расследования преступлений и существующими законодательными и организационными ограничениями производства дознания обуславливает актуальность совершенствова…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635000"/>
            <a:ext cx="1066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B8860B"/>
                </a:solidFill>
                <a:latin typeface="Arial"/>
              </a:rPr>
              <a:t>Научный аппарат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895350"/>
            <a:ext cx="10668000" cy="4826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800" b="1" spc="-47">
                <a:solidFill>
                  <a:srgbClr val="16233D"/>
                </a:solidFill>
                <a:latin typeface="Arial"/>
              </a:rPr>
              <a:t>Цель и задачи исследования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1047750" y="1963341"/>
            <a:ext cx="4686300" cy="1524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425" spc="228">
                <a:solidFill>
                  <a:srgbClr val="B8860B"/>
                </a:solidFill>
                <a:latin typeface="Arial"/>
              </a:rPr>
              <a:t>Объект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47750" y="2210991"/>
            <a:ext cx="4686300" cy="442516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950" b="1">
                <a:solidFill>
                  <a:srgbClr val="16233D"/>
                </a:solidFill>
                <a:latin typeface="Arial"/>
              </a:rPr>
              <a:t>Общественные отношения, возникающие в процессе производства дознания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47750" y="3516511"/>
            <a:ext cx="4686300" cy="1524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425" spc="228">
                <a:solidFill>
                  <a:srgbClr val="B8860B"/>
                </a:solidFill>
                <a:latin typeface="Arial"/>
              </a:rPr>
              <a:t>Предмет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47750" y="3764161"/>
            <a:ext cx="4686300" cy="442516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950" b="1">
                <a:solidFill>
                  <a:srgbClr val="16233D"/>
                </a:solidFill>
                <a:latin typeface="Arial"/>
              </a:rPr>
              <a:t>Нормативно-правовые акты, регулирующие порядок дознания, и практика их применения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41400" y="5063430"/>
            <a:ext cx="4699000" cy="1524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425" spc="228">
                <a:solidFill>
                  <a:srgbClr val="B8860B"/>
                </a:solidFill>
                <a:latin typeface="Arial"/>
              </a:rPr>
              <a:t>Цель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1400" y="5311080"/>
            <a:ext cx="4699000" cy="442516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950" b="1">
                <a:solidFill>
                  <a:srgbClr val="16233D"/>
                </a:solidFill>
                <a:latin typeface="Arial"/>
              </a:rPr>
              <a:t>Комплексный анализ правовых основ и организации производства дознания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6483350" y="2014141"/>
            <a:ext cx="4635500" cy="1524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425" spc="228">
                <a:solidFill>
                  <a:srgbClr val="B8860B"/>
                </a:solidFill>
                <a:latin typeface="Arial"/>
              </a:rPr>
              <a:t>Задачи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483350" y="2344341"/>
            <a:ext cx="139898" cy="3429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725">
                <a:solidFill>
                  <a:srgbClr val="B8860B"/>
                </a:solidFill>
                <a:latin typeface="Arial"/>
              </a:rPr>
              <a:t>01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775648" y="2363391"/>
            <a:ext cx="4343202" cy="427038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75">
                <a:solidFill>
                  <a:srgbClr val="16233D"/>
                </a:solidFill>
                <a:latin typeface="Arial"/>
              </a:rPr>
              <a:t>Изучить нормативно-правовую базу, регламентирующую дознание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483350" y="2969816"/>
            <a:ext cx="162520" cy="1778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725">
                <a:solidFill>
                  <a:srgbClr val="B8860B"/>
                </a:solidFill>
                <a:latin typeface="Arial"/>
              </a:rPr>
              <a:t>02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6798270" y="2988866"/>
            <a:ext cx="3758605" cy="1968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75">
                <a:solidFill>
                  <a:srgbClr val="16233D"/>
                </a:solidFill>
                <a:latin typeface="Arial"/>
              </a:rPr>
              <a:t>Проанализировать этапы производства дознания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6483350" y="3365103"/>
            <a:ext cx="162520" cy="1778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725">
                <a:solidFill>
                  <a:srgbClr val="B8860B"/>
                </a:solidFill>
                <a:latin typeface="Arial"/>
              </a:rPr>
              <a:t>03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6798270" y="3384153"/>
            <a:ext cx="3727252" cy="1968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75">
                <a:solidFill>
                  <a:srgbClr val="16233D"/>
                </a:solidFill>
                <a:latin typeface="Arial"/>
              </a:rPr>
              <a:t>Выявить проблемы правоприменения в дознании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6483350" y="3760391"/>
            <a:ext cx="152003" cy="3429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725">
                <a:solidFill>
                  <a:srgbClr val="B8860B"/>
                </a:solidFill>
                <a:latin typeface="Arial"/>
              </a:rPr>
              <a:t>04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787753" y="3779441"/>
            <a:ext cx="4331097" cy="427038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75">
                <a:solidFill>
                  <a:srgbClr val="16233D"/>
                </a:solidFill>
                <a:latin typeface="Arial"/>
              </a:rPr>
              <a:t>Предложить пути совершенствования организации дознания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1130300" y="1972072"/>
            <a:ext cx="1471811" cy="1397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275" b="1" spc="281">
                <a:solidFill>
                  <a:srgbClr val="B8860B"/>
                </a:solidFill>
                <a:latin typeface="Arial"/>
              </a:rPr>
              <a:t>Научный аппарат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198688"/>
            <a:ext cx="10668000" cy="5397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5400" b="1" spc="-53">
                <a:solidFill>
                  <a:srgbClr val="16233D"/>
                </a:solidFill>
                <a:latin typeface="Arial"/>
              </a:rPr>
              <a:t>Объект и предмет исследования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3313708"/>
            <a:ext cx="5067300" cy="2730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700" b="1">
                <a:solidFill>
                  <a:srgbClr val="16233D"/>
                </a:solidFill>
                <a:latin typeface="Arial"/>
              </a:rPr>
              <a:t>Объект исследования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779738"/>
            <a:ext cx="5067300" cy="106928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Общественные отношения в сфере производства дознания, возникающие между участниками уголовного судопроизводства на этапе предварительного расследования в форме дознания.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6362700" y="3313708"/>
            <a:ext cx="5067300" cy="2730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700" b="1">
                <a:solidFill>
                  <a:srgbClr val="16233D"/>
                </a:solidFill>
                <a:latin typeface="Arial"/>
              </a:rPr>
              <a:t>Предмет исследования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6362700" y="3779738"/>
            <a:ext cx="5067300" cy="78482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Правовые нормы, регулирующие порядок производства дознания, а также организационные и процессуальные аспекты деятельности дознавателя и органов дознания.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91350" y="6350"/>
            <a:ext cx="5194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635000"/>
            <a:ext cx="558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B8860B"/>
                </a:solidFill>
                <a:latin typeface="Arial"/>
              </a:rPr>
              <a:t>Нормативная база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933450"/>
            <a:ext cx="5588000" cy="8699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6233D"/>
                </a:solidFill>
                <a:latin typeface="Arial"/>
              </a:rPr>
              <a:t>Нормативная правовая база дознания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051050"/>
            <a:ext cx="5588000" cy="163820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Основу правового регулирования дознания составляют: Конституция РФ, закрепляющая принципы правосудия; Уголовно-процессуальный кодекс РФ (главы 32 и 32.1), определяющие порядок производства; Федеральный закон «О полиции», регламентирующий деятельность органов дознания; а также ведомственные приказы МВД и Следственного…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4097834" y="3847703"/>
            <a:ext cx="254000" cy="215900"/>
          </a:xfrm>
          <a:prstGeom prst="rect">
            <a:avLst/>
          </a:prstGeom>
        </p:spPr>
      </p:pic>
      <p:pic>
        <p:nvPicPr>
          <p:cNvPr id="4" name="pic4"/>
          <p:cNvPicPr/>
          <p:nvPr/>
        </p:nvPicPr>
        <p:blipFill>
          <a:blip r:embed="rId5"/>
          <a:stretch>
            <a:fillRect/>
          </a:stretch>
        </p:blipFill>
        <p:spPr>
          <a:xfrm>
            <a:off x="7840166" y="3847703"/>
            <a:ext cx="254000" cy="215900"/>
          </a:xfrm>
          <a:prstGeom prst="rect">
            <a:avLst/>
          </a:prstGeom>
        </p:spPr>
      </p:pic>
      <p:sp>
        <p:nvSpPr>
          <p:cNvPr id="5" name="text5"/>
          <p:cNvSpPr>
            <a:spLocks noChangeArrowheads="1"/>
          </p:cNvSpPr>
          <p:nvPr/>
        </p:nvSpPr>
        <p:spPr>
          <a:xfrm>
            <a:off x="1130300" y="1038225"/>
            <a:ext cx="1577677" cy="1397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275" b="1" spc="281">
                <a:solidFill>
                  <a:srgbClr val="B8860B"/>
                </a:solidFill>
                <a:latin typeface="Arial"/>
              </a:rPr>
              <a:t>Процесс дознания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1137841"/>
            <a:ext cx="10668000" cy="4826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800" b="1" spc="-47">
                <a:solidFill>
                  <a:srgbClr val="16233D"/>
                </a:solidFill>
                <a:latin typeface="Arial"/>
              </a:rPr>
              <a:t>Порядок производства дознания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66800" y="2383631"/>
            <a:ext cx="2573834" cy="7112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7200" b="1" spc="-215">
                <a:solidFill>
                  <a:srgbClr val="B8860B"/>
                </a:solidFill>
                <a:latin typeface="Arial"/>
              </a:rPr>
              <a:t>1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66800" y="3266281"/>
            <a:ext cx="2573834" cy="4699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325" b="1">
                <a:solidFill>
                  <a:srgbClr val="16233D"/>
                </a:solidFill>
                <a:latin typeface="Arial"/>
              </a:rPr>
              <a:t>Возбуждение дела и неотложные дейст…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66800" y="3863181"/>
            <a:ext cx="2573834" cy="1135063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00">
                <a:solidFill>
                  <a:srgbClr val="010000"/>
                </a:solidFill>
                <a:latin typeface="Arial"/>
              </a:rPr>
              <a:t>Следователь или дознаватель возбуждает уголовное дело и в течение 10 суток проводит неотложные следственные действия (осмотр, обыск, допрос).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809034" y="2383631"/>
            <a:ext cx="2573933" cy="7112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7200" b="1" spc="-215">
                <a:solidFill>
                  <a:srgbClr val="B8860B"/>
                </a:solidFill>
                <a:latin typeface="Arial"/>
              </a:rPr>
              <a:t>2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809034" y="3266281"/>
            <a:ext cx="2573933" cy="6985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325" b="1">
                <a:solidFill>
                  <a:srgbClr val="16233D"/>
                </a:solidFill>
                <a:latin typeface="Arial"/>
              </a:rPr>
              <a:t>Предъявление обвинения и обвинитель…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809034" y="4091781"/>
            <a:ext cx="2573933" cy="1371203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00">
                <a:solidFill>
                  <a:srgbClr val="010000"/>
                </a:solidFill>
                <a:latin typeface="Arial"/>
              </a:rPr>
              <a:t>После установления подозреваемого предъявляется обвинение, затем составляется обвинительный акт, где излагаются обстоятельства и доказательства.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551366" y="2383631"/>
            <a:ext cx="2573834" cy="7112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7200" b="1" spc="-215">
                <a:solidFill>
                  <a:srgbClr val="B8860B"/>
                </a:solidFill>
                <a:latin typeface="Arial"/>
              </a:rPr>
              <a:t>3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551366" y="3266281"/>
            <a:ext cx="2573834" cy="2413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325" b="1">
                <a:solidFill>
                  <a:srgbClr val="F4F0E6"/>
                </a:solidFill>
                <a:latin typeface="Arial"/>
              </a:rPr>
              <a:t>Направление прокурору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551366" y="3634581"/>
            <a:ext cx="2573834" cy="898922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00">
                <a:solidFill>
                  <a:srgbClr val="FFFFFF"/>
                </a:solidFill>
                <a:latin typeface="Arial"/>
              </a:rPr>
              <a:t>Материалы уголовного дела с обвинительным актом направляются прокурору для утверждения и передачи в суд.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" y="6350"/>
            <a:ext cx="5194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5842000" y="635000"/>
            <a:ext cx="5588000" cy="1841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B8860B"/>
                </a:solidFill>
                <a:latin typeface="Arial"/>
              </a:rPr>
              <a:t>Проблематика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5842000" y="914400"/>
            <a:ext cx="5588000" cy="933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6233D"/>
                </a:solidFill>
                <a:latin typeface="Arial"/>
              </a:rPr>
              <a:t>Проблемы правоприменения в сфере дознания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5842000" y="2057400"/>
            <a:ext cx="5588000" cy="136009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10000"/>
                </a:solidFill>
                <a:latin typeface="Arial"/>
              </a:rPr>
              <a:t>Основные проблемы включают нарушение сроков дознания, низкое качество расследования, злоупотребление полномочиями и недостатки процессуального контроля. Эти факторы снижают эффективность дознания и доверие к правоохранительной системе.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1130300" y="1307306"/>
            <a:ext cx="1729284" cy="1397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275" b="1" spc="281">
                <a:solidFill>
                  <a:srgbClr val="B8860B"/>
                </a:solidFill>
                <a:latin typeface="Arial"/>
              </a:rPr>
              <a:t>Совершенствование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1533922"/>
            <a:ext cx="10668000" cy="101977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5400" b="1" spc="-53">
                <a:solidFill>
                  <a:srgbClr val="16233D"/>
                </a:solidFill>
                <a:latin typeface="Arial"/>
              </a:rPr>
              <a:t>Предложения по совершенствованию дознания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925763"/>
            <a:ext cx="3251200" cy="1905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00" b="1">
                <a:solidFill>
                  <a:srgbClr val="B8860B"/>
                </a:solidFill>
                <a:latin typeface="Arial"/>
              </a:rPr>
              <a:t>01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243263"/>
            <a:ext cx="3251200" cy="2476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400" b="1">
                <a:solidFill>
                  <a:srgbClr val="16233D"/>
                </a:solidFill>
                <a:latin typeface="Arial"/>
              </a:rPr>
              <a:t>Законодательные изменения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658493"/>
            <a:ext cx="3251200" cy="125968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950">
                <a:solidFill>
                  <a:srgbClr val="010000"/>
                </a:solidFill>
                <a:latin typeface="Arial"/>
              </a:rPr>
              <a:t>Уточнить сроки дознания, расширить полномочия дознавателя по возбуждению уголовных дел частного обвинения, упростить процедуру уведомления участников.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4470400" y="2925763"/>
            <a:ext cx="3251200" cy="1905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00" b="1">
                <a:solidFill>
                  <a:srgbClr val="B8860B"/>
                </a:solidFill>
                <a:latin typeface="Arial"/>
              </a:rPr>
              <a:t>02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470400" y="3243263"/>
            <a:ext cx="3251200" cy="2476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400" b="1">
                <a:solidFill>
                  <a:srgbClr val="16233D"/>
                </a:solidFill>
                <a:latin typeface="Arial"/>
              </a:rPr>
              <a:t>Организационные меры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470400" y="3658493"/>
            <a:ext cx="3251200" cy="125968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950">
                <a:solidFill>
                  <a:srgbClr val="010000"/>
                </a:solidFill>
                <a:latin typeface="Arial"/>
              </a:rPr>
              <a:t>Повысить квалификацию дознавателей через регулярные тренинги, усилить ведомственный контроль, ввести стандартизацию процессуальных документов.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8178800" y="2925763"/>
            <a:ext cx="3251200" cy="1905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800" b="1">
                <a:solidFill>
                  <a:srgbClr val="B8860B"/>
                </a:solidFill>
                <a:latin typeface="Arial"/>
              </a:rPr>
              <a:t>03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178800" y="3243263"/>
            <a:ext cx="3251200" cy="2476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400" b="1">
                <a:solidFill>
                  <a:srgbClr val="16233D"/>
                </a:solidFill>
                <a:latin typeface="Arial"/>
              </a:rPr>
              <a:t>Цифровые технологии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178800" y="3658493"/>
            <a:ext cx="3251200" cy="125968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950">
                <a:solidFill>
                  <a:srgbClr val="010000"/>
                </a:solidFill>
                <a:latin typeface="Arial"/>
              </a:rPr>
              <a:t>Внедрить электронный документооборот, использовать автоматизированные системы для ведения протоколов и учета сроков, что снизит нагрузку и ошибки.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62000" y="5353745"/>
            <a:ext cx="7620000" cy="2032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950">
                <a:solidFill>
                  <a:srgbClr val="010000"/>
                </a:solidFill>
                <a:latin typeface="Arial"/>
              </a:rPr>
              <a:t>На основе анализа правоприменительной практики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1130300" y="840581"/>
            <a:ext cx="1158280" cy="1460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275" b="1" spc="281">
                <a:solidFill>
                  <a:srgbClr val="B8860B"/>
                </a:solidFill>
                <a:latin typeface="Arial"/>
              </a:rPr>
              <a:t>Главный итог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1175147"/>
            <a:ext cx="10668000" cy="250934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6600" b="1" spc="-65">
                <a:solidFill>
                  <a:srgbClr val="16233D"/>
                </a:solidFill>
                <a:latin typeface="Arial"/>
              </a:rPr>
              <a:t>Необходимо комплексное реформирование дознания для повышения эффективности и защиты прав участников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233069"/>
            <a:ext cx="8890000" cy="17462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850">
                <a:solidFill>
                  <a:srgbClr val="010000"/>
                </a:solidFill>
                <a:latin typeface="Arial"/>
              </a:rPr>
              <a:t>Проведённый анализ выявил системные проблемы дознания: неоправданные сроки, дублирование функций, недостаточные гарантии прав. Комплексное реформирование должно включать оптимизацию сроков, разграничение компетенции и усиление прокурорского надзора. Это повысит эффективность и защиту прав участников.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x">
  <a:themeElements>
    <a:clrScheme name="prezx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zx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prezx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prezx">
  <a:themeElements>
    <a:clrScheme name="prezx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zx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prezx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prezx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диплому «Правовые основы производства дознания»</dc:title>
  <dc:creator>prezx</dc:creator>
</cp:coreProperties>
</file>