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  <p:sldId id="266" r:id="rId111"/>
    <p:sldId id="267" r:id="rId112"/>
  </p:sldIdLst>
  <p:sldSz cx="12192000" cy="6858000"/>
  <p:notesSz cx="6858000" cy="9144000"/>
  <p:embeddedFontLst>
    <p:embeddedFont>
      <p:font typeface="Rubik"/>
      <p:regular r:id="rId200"/>
      <p:bold r:id="rId201"/>
    </p:embeddedFont>
    <p:embeddedFont>
      <p:font typeface="Nunito"/>
      <p:regular r:id="rId204"/>
      <p:bold r:id="rId205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111" Type="http://schemas.openxmlformats.org/officeDocument/2006/relationships/slide" Target="slides/slide11.xml"/><Relationship Id="rId112" Type="http://schemas.openxmlformats.org/officeDocument/2006/relationships/slide" Target="slides/slide12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Relationship Id="rId204" Type="http://schemas.openxmlformats.org/officeDocument/2006/relationships/font" Target="fonts/font5.fntdata"/><Relationship Id="rId205" Type="http://schemas.openxmlformats.org/officeDocument/2006/relationships/font" Target="fonts/font6.fntdata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C47A5A"/>
              </a:solidFill>
              <a:ln>
                <a:noFill/>
              </a:ln>
            </c:spPr>
          </c:dPt>
          <c:dPt>
            <c:idx val="1"/>
            <c:bubble3D val="0"/>
            <c:spPr>
              <a:solidFill>
                <a:srgbClr val="E1B29D"/>
              </a:solidFill>
              <a:ln>
                <a:noFill/>
              </a:ln>
            </c:spPr>
          </c:dPt>
          <c:dPt>
            <c:idx val="2"/>
            <c:bubble3D val="0"/>
            <c:spPr>
              <a:solidFill>
                <a:srgbClr val="8B5D49"/>
              </a:solidFill>
              <a:ln>
                <a:noFill/>
              </a:ln>
            </c:spPr>
          </c:dPt>
          <c:dLbls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Sheet1!$A$2:$A$4</c:f>
              <c:strCache>
                <c:ptCount val="3"/>
                <c:pt idx="0">
                  <c:v>Собственный сайт</c:v>
                </c:pt>
                <c:pt idx="1">
                  <c:v>Маркетплейсы</c:v>
                </c:pt>
                <c:pt idx="2">
                  <c:v>Розничные магазины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46</c:v>
                </c:pt>
                <c:pt idx="1">
                  <c:v>31</c:v>
                </c:pt>
                <c:pt idx="2">
                  <c:v>23</c:v>
                </c:pt>
              </c:numCache>
            </c:numRef>
          </c:val>
        </c:ser>
        <c:firstSliceAng val="0"/>
        <c:holeSize val="70"/>
      </c:doughnutChart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400">
          <a:solidFill>
            <a:srgbClr val="8A7D75"/>
          </a:solidFill>
          <a:latin typeface="+mn-lt"/>
        </a:defRPr>
      </a:pPr>
      <a:endParaRPr lang="ru-RU"/>
    </a:p>
  </c:tx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57150" cap="rnd">
              <a:solidFill>
                <a:srgbClr val="C47A5A"/>
              </a:solidFill>
              <a:round/>
            </a:ln>
          </c:spPr>
          <c:marker>
            <c:symbol val="circle"/>
            <c:size val="7"/>
            <c:spPr>
              <a:solidFill>
                <a:srgbClr val="FFFFFF"/>
              </a:solidFill>
              <a:ln w="28575">
                <a:solidFill>
                  <a:srgbClr val="C47A5A"/>
                </a:solidFill>
              </a:ln>
            </c:spPr>
          </c:marker>
          <c:cat>
            <c:strRef>
              <c:f>Sheet1!$A$2:$A$4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18</c:v>
                </c:pt>
                <c:pt idx="1">
                  <c:v>31</c:v>
                </c:pt>
                <c:pt idx="2">
                  <c:v>47</c:v>
                </c:pt>
              </c:numCache>
            </c:numRef>
          </c:val>
          <c:smooth val="0"/>
        </c:ser>
        <c:marker val="1"/>
        <c:axId val="101"/>
        <c:axId val="102"/>
      </c:lineChart>
      <c:catAx>
        <c:axId val="101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300">
                <a:solidFill>
                  <a:srgbClr val="4A3B33"/>
                </a:solidFill>
                <a:latin typeface="+mn-lt"/>
              </a:defRPr>
            </a:pPr>
            <a:endParaRPr lang="ru-RU"/>
          </a:p>
        </c:txPr>
        <c:crossAx val="102"/>
      </c:catAx>
      <c:valAx>
        <c:axId val="102"/>
        <c:scaling>
          <c:orientation val="minMax"/>
        </c:scaling>
        <c:delete val="1"/>
        <c:axPos val="l"/>
        <c:majorTickMark val="none"/>
        <c:minorTickMark val="none"/>
        <c:tickLblPos val="none"/>
        <c:crossAx val="101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300">
          <a:solidFill>
            <a:srgbClr val="8A7D75"/>
          </a:solidFill>
          <a:latin typeface="+mn-lt"/>
        </a:defRPr>
      </a:pPr>
      <a:endParaRPr lang="ru-RU"/>
    </a:p>
  </c:txPr>
</c:chartSpace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Добрый день! Мы — «Полдень», бренд повседневной одежды из Санкт-Петербурга. Шьём из натуральных тканей, работаем с 2021 года и за это время собрали лояльную аудиторию. Сегодня расскажу, кто мы, как устроен бренд и что мы предлагаем партнёрам.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Посмотрите на динамику нашей выручки: за три года мы выросли с 18 до 47 миллионов рублей. В 2024-м рост составил более 70 процентов, и в прошлом году мы прибавили ещё больше половины. Это не разовые всплески, а устойчивый тренд — мы растем за счёт повторных покупок и расширения аудитории. Такой темп говорит о том, что бренд востребован и у нас есть запас для масштабирования. Дальше я расскажу, что мы предлагаем партнёрам, чтобы расти вместе.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готовы работать с байерами и шоурумами на понятных и прозрачных условиях. Минимальная партия — 50 изделий, и это не жёсткое ограничение: вы можете собрать заказ из любых моделей и размеров текущей коллекции. От подписания договора до отгрузки проходит 30 дней — мы отшиваем под заказ на собственных мощностях в Петербурге, поэтому сроки фиксируем в договоре и не срываем их. И отдельно про маркетинг: мы не бросаем партнёров один на один с товаром. Даём фотосессии, готовый контент для соцсетей и витрин, обучаем продавцов. Если нужно — делаем совместные кампании. Дальше покажу, как мы планируем расти в 2026 году и что это значит для ваших закупок.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готовы обсуждать сотрудничество уже сейчас — напишите нам в Telegram или на почту, ответим в течение дня. На встрече покажем коллекцию, обсудим условия и составим план на 2026 год. Будем рады видеть вас среди партнёров «Полдня».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«Полдень» появился в 2021 году в Санкт-Петербурге — мы делаем повседневную одежду из натуральных тканей, которая живёт не один сезон. За прошлый год мы продали 14 000 изделий, у нас два собственных магазина в Петербурге и 38 000 подписчиков в соцсетях. Это значит, что бренд уже нашёл свою аудиторию и стабильно растёт. Дальше расскажу, на чём строится наша платформа и почему покупатели возвращаются к нам снова.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Наша миссия — чтобы повседневная одежда была удобной, красивой и честной. Мы не гонимся за трендами, а делаем вещи, которые остаются с вами на годы. Поэтому в основе бренда три ценности: натуральность, вне времени и честная цена. Это то, что отличает нас от масс-маркета и от премиум-сегмента. Дальше покажу, как мы позиционируемся на рынке.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Посмотрите, где мы находимся на рынке. Масс-маркет берёт синтетикой и низкой ценой, премиум — дорогими тканями и индивидуальным сервисом. Мы сознательно заняли середину: используем натуральные материалы и выстраиваем сервис почти как в премиуме, но держим цену, которая заметно ниже. Это и есть наша ниша — качество, которому доверяешь, и цена, которая не пугает.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Наш покупатель — это не абстрактная аудитория, а две очень конкретные женщины. Например, Анна, 29 лет, — молодой специалист, которая покупает базовый трикотаж на каждый день и на выходные. Ей важно, чтобы вещь была из натуральной ткани, не теряла форму после стирки и не выглядела «как у всех». Вторая — Елена, 41 год, руководитель отдела, она приходит к нам за капсульными коллекциями для работы и деловых встреч. Обе они устали от масс-маркета, где всё одинаковое и быстро изнашивается, и от премиума, где переплачиваешь за лейбл. Они находят нас через соцсети бренда и сайт, читают отзывы и возвращаются за новыми вещами. Понимая их цели и боли, мы строим и ассортимент, и коммуникацию — об этом дальше.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Наша продуктовая линейка построена так, чтобы покупатель мог собрать весь гардероб у нас. Начинается всё с базового трикотажа — это вещи на каждый день, которые составляют основу продаж. Дальше идёт верхняя одежда, аксессуары и капсульные коллекции — они создают ажиотаж и возвращают покупателей. Цены продуманы так, чтобы средний чек оставался комфортным, а маржинальность — здоровой для партнёра.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Наш фирменный стиль — это продолжение идеи бренда: спокойная уверенность без пафоса. В палитре — тёплые нейтральные тона, которые напоминают свет в середине дня: песочный, терракота, оливковый, молочный. В типографике мы сочетаем гротеск в заголовках с антиквой в тексте — так получается и современно, и по-домашнему тепло. А в съёмке мы отказываемся от студийной постановочности: только естественный свет и живые позы, чтобы одежда выглядела так, как в реальной жизни. Этот стиль легко узнаваем и хорошо работает и в соцсетях, и в рознице.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Наш тон — это голос друга, который знает толк в комфорте. Мы говорим просто, без пафоса, объясняем свойства вещей обычными словами. Всегда честно рассказываем о составе и уходе — без мелкого шрифта и скрытых деталей. И уважаем выбор покупателя: не давим, не торопим. Например, про наш свитер мы скажем так: «Этот свитер из 100% хлопка — он мягкий, дышит и не колется. Носите хоть каждый день». Такой тон помогает нам оставаться близкими к людям и строить долгие отношения.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Посмотрите, как распределились наши продажи в прошлом году. Почти половина — 46% — приходится на собственный сайт. Это осознанный выбор: так мы сохраняем прямую связь с покупателем и не зависим от чужих правил. Ещё 31% дают маркетплейсы — они помогают приводить новую аудиторию, которая пока не знает о нас. И 23% — это наши два розничных магазина, где клиент может прийти, потрогать ткань и примерить вещь. Для партнёра это значит, что бренд уже умеет продавать через разные каналы — и каждый из них можно масштабировать вместе с вами.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e5b7048dfa89c6e5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648e81afff89ebdf.png"/><Relationship Id="rId100" Type="http://schemas.openxmlformats.org/officeDocument/2006/relationships/chart" Target="../charts/chart2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m648e81afff89ebdf.png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m648e81afff89ebdf.png"/><Relationship Id="rId4" Type="http://schemas.openxmlformats.org/officeDocument/2006/relationships/image" Target="../media/m2749c864704a62f2.png"/><Relationship Id="rId5" Type="http://schemas.openxmlformats.org/officeDocument/2006/relationships/image" Target="../media/m6a8b80249c62948c.sv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ccf98a7d16202f45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648e81afff89ebdf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84932bb6c157a6a8.pn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648e81afff89ebdf.png"/><Relationship Id="rId4" Type="http://schemas.openxmlformats.org/officeDocument/2006/relationships/image" Target="../media/m7a431da7ccf63456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648e81afff89ebdf.png"/><Relationship Id="rId4" Type="http://schemas.openxmlformats.org/officeDocument/2006/relationships/image" Target="../media/m03c2c06021cddb99.png"/><Relationship Id="rId5" Type="http://schemas.openxmlformats.org/officeDocument/2006/relationships/image" Target="../media/m428e1485d76157bd.svg"/><Relationship Id="rId6" Type="http://schemas.openxmlformats.org/officeDocument/2006/relationships/image" Target="../media/m1a531597aa83fb96.png"/><Relationship Id="rId8" Type="http://schemas.openxmlformats.org/officeDocument/2006/relationships/image" Target="../media/m7b2d000f03af4eff.png"/><Relationship Id="rId9" Type="http://schemas.openxmlformats.org/officeDocument/2006/relationships/image" Target="../media/mf0c0739372c64db0.svg"/><Relationship Id="rId10" Type="http://schemas.openxmlformats.org/officeDocument/2006/relationships/image" Target="../media/m22b4509b4f24cc01.png"/><Relationship Id="rId11" Type="http://schemas.openxmlformats.org/officeDocument/2006/relationships/image" Target="../media/m7116cdc383161dc7.sv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648e81afff89ebdf.pn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648e81afff89ebdf.pn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648e81afff89ebdf.png"/><Relationship Id="rId100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rgbClr val="C47A5A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55700" y="635000"/>
            <a:ext cx="1052195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4A3B33"/>
                </a:solidFill>
                <a:latin typeface="Rubik"/>
              </a:rPr>
              <a:t>Полдень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539379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C47A5A"/>
                </a:solidFill>
                <a:latin typeface="Rubik"/>
              </a:rPr>
              <a:t>Презентация бренда · 2026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793379"/>
            <a:ext cx="9423400" cy="217279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spc="-53">
                <a:solidFill>
                  <a:srgbClr val="4A3B33"/>
                </a:solidFill>
                <a:latin typeface="Nunito"/>
              </a:rPr>
              <a:t>«Полдень» — повседневная одежда из натуральных тканей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4061420"/>
            <a:ext cx="701040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8A7D75"/>
                </a:solidFill>
                <a:latin typeface="Rubik"/>
              </a:rPr>
              <a:t>Санкт-Петербургский бренд повседневной одежды: натуральные ткани, продуманный крой и честные цены. Рассказываем, кто мы, как растём и что предлагаем партнёрам.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5897880"/>
            <a:ext cx="2952567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8A7D75"/>
                </a:solidFill>
                <a:latin typeface="Rubik"/>
              </a:rPr>
              <a:t>Автор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6089015"/>
            <a:ext cx="2831663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4A3B33"/>
                </a:solidFill>
                <a:latin typeface="Rubik"/>
              </a:rPr>
              <a:t>Команда бренда «Полдень»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3528120" y="5897880"/>
            <a:ext cx="6143327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8A7D75"/>
                </a:solidFill>
                <a:latin typeface="Rubik"/>
              </a:rPr>
              <a:t>Аудитория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3528120" y="6089015"/>
            <a:ext cx="6143327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4A3B33"/>
                </a:solidFill>
                <a:latin typeface="Rubik"/>
              </a:rPr>
              <a:t>Для байеров, владельцев шоурумов и потенциальных партнёров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chart3"/>
          <p:cNvGraphicFramePr/>
          <p:nvPr/>
        </p:nvGraphicFramePr>
        <p:xfrm>
          <a:off x="762000" y="1862138"/>
          <a:ext cx="106680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4" name="text4"/>
          <p:cNvSpPr>
            <a:spLocks noChangeArrowheads="1"/>
          </p:cNvSpPr>
          <p:nvPr/>
        </p:nvSpPr>
        <p:spPr>
          <a:xfrm>
            <a:off x="762000" y="760413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34">
                <a:solidFill>
                  <a:srgbClr val="4A3B33"/>
                </a:solidFill>
                <a:latin typeface="Nunito"/>
              </a:rPr>
              <a:t>Рост бренда: выручка 2023–2025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430338"/>
            <a:ext cx="113030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8A7D75"/>
                </a:solidFill>
                <a:latin typeface="Rubik"/>
              </a:rPr>
              <a:t>Выручка бренда «Полдень», млн ₽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5823903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8A7D75"/>
                </a:solidFill>
                <a:latin typeface="Rubik"/>
              </a:rPr>
              <a:t>За два года выручка выросла в 2,6 раза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B6ABA3"/>
                </a:solidFill>
                <a:latin typeface="Rubik"/>
              </a:rPr>
              <a:t>Данные компании, 2023–2025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635000"/>
            <a:ext cx="1106388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1847255"/>
            <a:ext cx="3454400" cy="3569295"/>
          </a:xfrm>
          <a:prstGeom prst="roundRect">
            <a:avLst>
              <a:gd name="adj" fmla="val 9926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4E3B31">
                <a:alpha val="10196"/>
              </a:srgbClr>
            </a:outerShdw>
          </a:effectLst>
        </p:spPr>
      </p:sp>
      <p:sp>
        <p:nvSpPr>
          <p:cNvPr id="5" name="card5"/>
          <p:cNvSpPr/>
          <p:nvPr/>
        </p:nvSpPr>
        <p:spPr>
          <a:xfrm>
            <a:off x="4368800" y="1847255"/>
            <a:ext cx="3454400" cy="3569295"/>
          </a:xfrm>
          <a:prstGeom prst="roundRect">
            <a:avLst>
              <a:gd name="adj" fmla="val 9926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4E3B31">
                <a:alpha val="10196"/>
              </a:srgbClr>
            </a:outerShdw>
          </a:effectLst>
        </p:spPr>
      </p:sp>
      <p:sp>
        <p:nvSpPr>
          <p:cNvPr id="6" name="card6"/>
          <p:cNvSpPr/>
          <p:nvPr/>
        </p:nvSpPr>
        <p:spPr>
          <a:xfrm>
            <a:off x="7975600" y="1847255"/>
            <a:ext cx="3454400" cy="3569295"/>
          </a:xfrm>
          <a:prstGeom prst="roundRect">
            <a:avLst>
              <a:gd name="adj" fmla="val 9926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4E3B31">
                <a:alpha val="10196"/>
              </a:srgbClr>
            </a:outerShdw>
          </a:effectLst>
        </p:spPr>
      </p:sp>
      <p:sp>
        <p:nvSpPr>
          <p:cNvPr id="7" name="card7"/>
          <p:cNvSpPr/>
          <p:nvPr/>
        </p:nvSpPr>
        <p:spPr>
          <a:xfrm>
            <a:off x="762000" y="5670550"/>
            <a:ext cx="10668000" cy="552450"/>
          </a:xfrm>
          <a:prstGeom prst="roundRect">
            <a:avLst>
              <a:gd name="adj" fmla="val 27586"/>
            </a:avLst>
          </a:prstGeom>
          <a:solidFill>
            <a:srgbClr val="F8E7DD"/>
          </a:solidFill>
          <a:ln>
            <a:noFill/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901700" y="679450"/>
            <a:ext cx="1001530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предложение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938510"/>
            <a:ext cx="11303000" cy="45161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456"/>
              </a:lnSpc>
            </a:pPr>
            <a:r>
              <a:rPr lang="ru-RU" sz="3200" b="1" spc="-63">
                <a:solidFill>
                  <a:srgbClr val="4A3B33"/>
                </a:solidFill>
                <a:latin typeface="Nunito"/>
              </a:rPr>
              <a:t>Условия сотрудничества с «Полднем»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66800" y="2126020"/>
            <a:ext cx="3413760" cy="1727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60"/>
              </a:lnSpc>
            </a:pPr>
            <a:r>
              <a:rPr lang="ru-RU" sz="1050">
                <a:solidFill>
                  <a:srgbClr val="C47A5A"/>
                </a:solidFill>
                <a:latin typeface="Rubik"/>
              </a:rPr>
              <a:t>Партия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66800" y="2425105"/>
            <a:ext cx="2870200" cy="4826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0"/>
              </a:lnSpc>
            </a:pPr>
            <a:r>
              <a:rPr lang="ru-RU" sz="1550" b="1">
                <a:solidFill>
                  <a:srgbClr val="4A3B33"/>
                </a:solidFill>
                <a:latin typeface="Rubik"/>
              </a:rPr>
              <a:t>Минимальная партия — 50 изделий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66800" y="2992834"/>
            <a:ext cx="2870200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Собираем заказ из любых моделей и размеров текущей коллекции. Первая партия — от 50 изделий, далее — от 30.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673600" y="2126020"/>
            <a:ext cx="3413760" cy="1727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60"/>
              </a:lnSpc>
            </a:pPr>
            <a:r>
              <a:rPr lang="ru-RU" sz="1050">
                <a:solidFill>
                  <a:srgbClr val="C47A5A"/>
                </a:solidFill>
                <a:latin typeface="Rubik"/>
              </a:rPr>
              <a:t>Поставка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673600" y="2424470"/>
            <a:ext cx="341376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4A3B33"/>
                </a:solidFill>
                <a:latin typeface="Rubik"/>
              </a:rPr>
              <a:t>Срок поставки — 30 дней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673600" y="2757884"/>
            <a:ext cx="2870200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От подписания договора до отгрузки. Отшиваем под заказ на собственных мощностях в Санкт-Петербурге, поэтому сроки фиксируем в договоре.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280400" y="2126020"/>
            <a:ext cx="3413760" cy="1727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60"/>
              </a:lnSpc>
            </a:pPr>
            <a:r>
              <a:rPr lang="ru-RU" sz="1050">
                <a:solidFill>
                  <a:srgbClr val="C47A5A"/>
                </a:solidFill>
                <a:latin typeface="Rubik"/>
              </a:rPr>
              <a:t>Поддержка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280400" y="2425105"/>
            <a:ext cx="2870200" cy="4826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0"/>
              </a:lnSpc>
            </a:pPr>
            <a:r>
              <a:rPr lang="ru-RU" sz="1550" b="1">
                <a:solidFill>
                  <a:srgbClr val="4A3B33"/>
                </a:solidFill>
                <a:latin typeface="Rubik"/>
              </a:rPr>
              <a:t>Маркетинговая поддержка партнёров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280400" y="2992834"/>
            <a:ext cx="2870200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Предоставляем фотосессии, контент для соцсетей и витрин, обучение продавцов. Совместные кампании — по запросу.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1041400" y="5876925"/>
            <a:ext cx="1063847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80"/>
              </a:lnSpc>
            </a:pPr>
            <a:r>
              <a:rPr lang="ru-RU" sz="900" cap="all" spc="126">
                <a:solidFill>
                  <a:srgbClr val="C47A5A"/>
                </a:solidFill>
                <a:latin typeface="Rubik"/>
              </a:rPr>
              <a:t>Результат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1999059" y="5847715"/>
            <a:ext cx="8912324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4A3B33"/>
                </a:solidFill>
                <a:latin typeface="Rubik"/>
              </a:rPr>
              <a:t>Итог: первая партия от 50 изделий — в вашем шоуруме через 30 дней после подписания договора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A3B33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4462760"/>
            <a:ext cx="2515394" cy="533400"/>
          </a:xfrm>
          <a:prstGeom prst="roundRect">
            <a:avLst>
              <a:gd name="adj" fmla="val 28571"/>
            </a:avLst>
          </a:prstGeom>
          <a:solidFill>
            <a:srgbClr val="C47A5A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429794" y="4462760"/>
            <a:ext cx="2590899" cy="533400"/>
          </a:xfrm>
          <a:prstGeom prst="roundRect">
            <a:avLst>
              <a:gd name="adj" fmla="val 28571"/>
            </a:avLst>
          </a:prstGeom>
          <a:noFill/>
          <a:ln w="6350" cap="flat">
            <a:solidFill>
              <a:srgbClr val="FFF8F2">
                <a:alpha val="30196"/>
              </a:srgbClr>
            </a:solidFill>
          </a:ln>
        </p:spPr>
      </p:sp>
      <p:sp>
        <p:nvSpPr>
          <p:cNvPr id="6" name="card6"/>
          <p:cNvSpPr/>
          <p:nvPr/>
        </p:nvSpPr>
        <p:spPr>
          <a:xfrm>
            <a:off x="8890000" y="1987550"/>
            <a:ext cx="2413000" cy="2413000"/>
          </a:xfrm>
          <a:prstGeom prst="roundRect">
            <a:avLst>
              <a:gd name="adj" fmla="val 14210"/>
            </a:avLst>
          </a:prstGeom>
          <a:solidFill>
            <a:srgbClr val="FFFFFF"/>
          </a:solidFill>
          <a:ln>
            <a:noFill/>
          </a:ln>
        </p:spPr>
      </p:sp>
      <p:pic>
        <p:nvPicPr>
          <p:cNvPr id="7" name="pic7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18600" y="2216150"/>
            <a:ext cx="1955800" cy="1955800"/>
          </a:xfrm>
          <a:prstGeom prst="rect">
            <a:avLst/>
          </a:prstGeom>
        </p:spPr>
      </p:pic>
      <p:sp>
        <p:nvSpPr>
          <p:cNvPr id="8" name="text8"/>
          <p:cNvSpPr>
            <a:spLocks noChangeArrowheads="1"/>
          </p:cNvSpPr>
          <p:nvPr/>
        </p:nvSpPr>
        <p:spPr>
          <a:xfrm>
            <a:off x="762000" y="1861840"/>
            <a:ext cx="7747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FFF8F1"/>
                </a:solidFill>
                <a:latin typeface="Rubik"/>
              </a:rPr>
              <a:t>Следующий шаг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2122190"/>
            <a:ext cx="7137400" cy="1292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040"/>
              </a:lnSpc>
            </a:pPr>
            <a:r>
              <a:rPr lang="ru-RU" sz="4800" b="1" spc="-119">
                <a:solidFill>
                  <a:srgbClr val="FFF8F1"/>
                </a:solidFill>
                <a:latin typeface="Nunito"/>
              </a:rPr>
              <a:t>Начнём сотрудничество в 2026 году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3499148"/>
            <a:ext cx="5740400" cy="5651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75"/>
              </a:lnSpc>
            </a:pPr>
            <a:r>
              <a:rPr lang="ru-RU" sz="1450">
                <a:solidFill>
                  <a:srgbClr val="FFF8F1"/>
                </a:solidFill>
                <a:latin typeface="Rubik"/>
              </a:rPr>
              <a:t>Обсудим условия партнёрства, ассортимент и план совместных продаж. Напишите нам — ответим в течение дня.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937181" y="4626590"/>
            <a:ext cx="2165033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FFFFFF"/>
                </a:solidFill>
                <a:latin typeface="Rubik"/>
              </a:rPr>
              <a:t>Написать в Telegram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3597424" y="4626590"/>
            <a:ext cx="2255639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FFF8F1"/>
                </a:solidFill>
                <a:latin typeface="Rubik"/>
              </a:rPr>
              <a:t>Почта для партнёров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750300" y="4578350"/>
            <a:ext cx="2692400" cy="304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150"/>
              </a:lnSpc>
            </a:pPr>
            <a:r>
              <a:rPr lang="ru-RU" sz="950" cap="all" spc="133">
                <a:solidFill>
                  <a:srgbClr val="FFF8F0"/>
                </a:solidFill>
                <a:latin typeface="Rubik"/>
              </a:rPr>
              <a:t>Сканируйте — пример собран в «Слайде»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804392"/>
            <a:ext cx="1313061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901700" y="1848842"/>
            <a:ext cx="1249537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бренд «полдень»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2247602"/>
            <a:ext cx="11303000" cy="4927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35">
                <a:solidFill>
                  <a:srgbClr val="4A3B33"/>
                </a:solidFill>
                <a:latin typeface="Nunito"/>
              </a:rPr>
              <a:t>О бренде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092200" y="2924473"/>
            <a:ext cx="3454400" cy="762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05"/>
              </a:lnSpc>
            </a:pPr>
            <a:r>
              <a:rPr lang="ru-RU" sz="5900" b="1" spc="-176">
                <a:solidFill>
                  <a:srgbClr val="C47A5A"/>
                </a:solidFill>
                <a:latin typeface="Nunito"/>
              </a:rPr>
              <a:t>14 000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092200" y="3845818"/>
            <a:ext cx="2844800" cy="495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0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изделий продано в 2025 году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92200" y="4375408"/>
            <a:ext cx="338328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за год через все каналы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4699000" y="2880023"/>
            <a:ext cx="3454400" cy="965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7125"/>
              </a:lnSpc>
            </a:pPr>
            <a:r>
              <a:rPr lang="ru-RU" sz="7500" b="1" spc="-224">
                <a:solidFill>
                  <a:srgbClr val="C47A5A"/>
                </a:solidFill>
                <a:latin typeface="Nunito"/>
              </a:rPr>
              <a:t>2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4699000" y="4037628"/>
            <a:ext cx="338328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собственных магазина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699000" y="4327188"/>
            <a:ext cx="338328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в Санкт-Петербурге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8305800" y="2924473"/>
            <a:ext cx="3454400" cy="762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05"/>
              </a:lnSpc>
            </a:pPr>
            <a:r>
              <a:rPr lang="ru-RU" sz="5900" b="1" spc="-176">
                <a:solidFill>
                  <a:srgbClr val="C47A5A"/>
                </a:solidFill>
                <a:latin typeface="Nunito"/>
              </a:rPr>
              <a:t>38 000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305800" y="3844548"/>
            <a:ext cx="338328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подписчиков в соцсетях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305800" y="4134108"/>
            <a:ext cx="338328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активная аудитория бренда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62000" y="4856024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8A7D75"/>
                </a:solidFill>
                <a:latin typeface="Rubik"/>
              </a:rPr>
              <a:t>Молодой бренд с растущей аудиторией и собственной розницей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B6ABA3"/>
                </a:solidFill>
                <a:latin typeface="Rubik"/>
              </a:rPr>
              <a:t>Данные бренда, 2025 год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635000"/>
            <a:ext cx="1367135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1657251"/>
            <a:ext cx="5257800" cy="2079625"/>
          </a:xfrm>
          <a:prstGeom prst="roundRect">
            <a:avLst>
              <a:gd name="adj" fmla="val 16488"/>
            </a:avLst>
          </a:prstGeom>
          <a:noFill/>
          <a:ln w="6350" cap="flat">
            <a:solidFill>
              <a:srgbClr val="E0D7D0"/>
            </a:solidFill>
          </a:ln>
        </p:spPr>
      </p:sp>
      <p:sp>
        <p:nvSpPr>
          <p:cNvPr id="5" name="card5"/>
          <p:cNvSpPr/>
          <p:nvPr/>
        </p:nvSpPr>
        <p:spPr>
          <a:xfrm>
            <a:off x="6172200" y="1657251"/>
            <a:ext cx="5257800" cy="2079625"/>
          </a:xfrm>
          <a:prstGeom prst="roundRect">
            <a:avLst>
              <a:gd name="adj" fmla="val 16488"/>
            </a:avLst>
          </a:prstGeom>
          <a:noFill/>
          <a:ln w="6350" cap="flat">
            <a:solidFill>
              <a:srgbClr val="E0D7D0"/>
            </a:solidFill>
          </a:ln>
        </p:spPr>
      </p:sp>
      <p:sp>
        <p:nvSpPr>
          <p:cNvPr id="6" name="card6"/>
          <p:cNvSpPr/>
          <p:nvPr/>
        </p:nvSpPr>
        <p:spPr>
          <a:xfrm>
            <a:off x="762000" y="3889276"/>
            <a:ext cx="5257800" cy="2079724"/>
          </a:xfrm>
          <a:prstGeom prst="roundRect">
            <a:avLst>
              <a:gd name="adj" fmla="val 16487"/>
            </a:avLst>
          </a:prstGeom>
          <a:noFill/>
          <a:ln w="6350" cap="flat">
            <a:solidFill>
              <a:srgbClr val="E0D7D0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901700" y="679450"/>
            <a:ext cx="1314426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бренд-платформа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80516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4A3B33"/>
                </a:solidFill>
                <a:latin typeface="Nunito"/>
              </a:rPr>
              <a:t>Миссия и ценности «Полдня»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94300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C47A5A"/>
                </a:solidFill>
                <a:latin typeface="Rubik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240181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Натуральность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567880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Только природные ткани: лён, хлопок, шерсть. Одежда дышит и служит долго.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194300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C47A5A"/>
                </a:solidFill>
                <a:latin typeface="Rubik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240181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Вне времени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567880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Классический крой и спокойные оттенки — вещи не выходят из моды и носятся годами.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17502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C47A5A"/>
                </a:solidFill>
                <a:latin typeface="Rubik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47220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Честная цена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799905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Прямые поставки и собственное производство — мы не переплачиваем за бренд.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635000"/>
            <a:ext cx="1432223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1981746" y="4373463"/>
            <a:ext cx="279400" cy="279400"/>
          </a:xfrm>
          <a:prstGeom prst="roundRect">
            <a:avLst>
              <a:gd name="adj" fmla="val 50000"/>
            </a:avLst>
          </a:prstGeom>
          <a:solidFill>
            <a:srgbClr val="C47A5A"/>
          </a:solidFill>
          <a:ln>
            <a:noFill/>
          </a:ln>
          <a:effectLst>
            <a:outerShdw blurRad="0" dist="0" dir="0" rotWithShape="0">
              <a:srgbClr val="F8E7DD"/>
            </a:outerShdw>
          </a:effectLst>
        </p:spPr>
      </p:sp>
      <p:sp>
        <p:nvSpPr>
          <p:cNvPr id="5" name="card5"/>
          <p:cNvSpPr/>
          <p:nvPr/>
        </p:nvSpPr>
        <p:spPr>
          <a:xfrm>
            <a:off x="5178227" y="3428901"/>
            <a:ext cx="177800" cy="177800"/>
          </a:xfrm>
          <a:prstGeom prst="roundRect">
            <a:avLst>
              <a:gd name="adj" fmla="val 50000"/>
            </a:avLst>
          </a:prstGeom>
          <a:solidFill>
            <a:srgbClr val="8A7D75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6918375" y="4623395"/>
            <a:ext cx="177800" cy="177800"/>
          </a:xfrm>
          <a:prstGeom prst="roundRect">
            <a:avLst>
              <a:gd name="adj" fmla="val 50000"/>
            </a:avLst>
          </a:prstGeom>
          <a:solidFill>
            <a:srgbClr val="8A7D75"/>
          </a:solidFill>
          <a:ln>
            <a:noFill/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901700" y="679450"/>
            <a:ext cx="1392531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позиционирование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80516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4A3B33"/>
                </a:solidFill>
                <a:latin typeface="Nunito"/>
              </a:rPr>
              <a:t>«Полдень» между масс-маркетом и премиумом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866775" y="3244155"/>
            <a:ext cx="408178" cy="1574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140"/>
              </a:lnSpc>
            </a:pPr>
            <a:r>
              <a:rPr lang="ru-RU" sz="950" cap="all" spc="133">
                <a:solidFill>
                  <a:srgbClr val="8A7D75"/>
                </a:solidFill>
                <a:latin typeface="Rubik"/>
              </a:rPr>
              <a:t>Качество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671687" y="4703028"/>
            <a:ext cx="1079540" cy="1727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60"/>
              </a:lnSpc>
            </a:pPr>
            <a:r>
              <a:rPr lang="ru-RU" sz="1050" b="1">
                <a:solidFill>
                  <a:srgbClr val="4A3B33"/>
                </a:solidFill>
                <a:latin typeface="Rubik"/>
              </a:rPr>
              <a:t>Масс-маркет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889599" y="3656866"/>
            <a:ext cx="906066" cy="1727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60"/>
              </a:lnSpc>
            </a:pPr>
            <a:r>
              <a:rPr lang="ru-RU" sz="1050" b="1">
                <a:solidFill>
                  <a:srgbClr val="8A7D75"/>
                </a:solidFill>
                <a:latin typeface="Rubik"/>
              </a:rPr>
              <a:t>«Полдень»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697315" y="4851360"/>
            <a:ext cx="747018" cy="1727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60"/>
              </a:lnSpc>
            </a:pPr>
            <a:r>
              <a:rPr lang="ru-RU" sz="1050" b="1">
                <a:solidFill>
                  <a:srgbClr val="8A7D75"/>
                </a:solidFill>
                <a:latin typeface="Rubik"/>
              </a:rPr>
              <a:t>Премиум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265910" y="5718175"/>
            <a:ext cx="658408" cy="1574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140"/>
              </a:lnSpc>
            </a:pPr>
            <a:r>
              <a:rPr lang="ru-RU" sz="950" cap="all" spc="133">
                <a:solidFill>
                  <a:srgbClr val="8A7D75"/>
                </a:solidFill>
                <a:latin typeface="Rubik"/>
              </a:rPr>
              <a:t>Цена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382000" y="3400326"/>
            <a:ext cx="3073400" cy="812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00"/>
              </a:lnSpc>
            </a:pPr>
            <a:r>
              <a:rPr lang="ru-RU" sz="1500" b="1">
                <a:solidFill>
                  <a:srgbClr val="4A3B33"/>
                </a:solidFill>
                <a:latin typeface="Rubik"/>
              </a:rPr>
              <a:t>Натуральные материалы и сервис уровня премиум — по цене заметно ниже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952500" y="698500"/>
            <a:ext cx="3302000" cy="5334000"/>
          </a:xfrm>
          <a:prstGeom prst="roundRect">
            <a:avLst>
              <a:gd name="adj" fmla="val 10384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4E3B31">
                <a:alpha val="10196"/>
              </a:srgbClr>
            </a:outerShdw>
          </a:effectLst>
        </p:spPr>
      </p:sp>
      <p:sp>
        <p:nvSpPr>
          <p:cNvPr id="4" name="card4"/>
          <p:cNvSpPr/>
          <p:nvPr/>
        </p:nvSpPr>
        <p:spPr>
          <a:xfrm>
            <a:off x="1968500" y="1003300"/>
            <a:ext cx="1270000" cy="12700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4E3B31">
                <a:alpha val="10196"/>
              </a:srgbClr>
            </a:outerShdw>
          </a:effectLst>
        </p:spPr>
      </p:sp>
      <p:sp>
        <p:nvSpPr>
          <p:cNvPr id="5" name="card5"/>
          <p:cNvSpPr/>
          <p:nvPr/>
        </p:nvSpPr>
        <p:spPr>
          <a:xfrm>
            <a:off x="4660900" y="698500"/>
            <a:ext cx="3225800" cy="2603500"/>
          </a:xfrm>
          <a:prstGeom prst="roundRect">
            <a:avLst>
              <a:gd name="adj" fmla="val 13170"/>
            </a:avLst>
          </a:prstGeom>
          <a:solidFill>
            <a:srgbClr val="FFF8F1"/>
          </a:solidFill>
          <a:ln w="6350" cap="flat">
            <a:solidFill>
              <a:srgbClr val="E7DFD8"/>
            </a:solidFill>
          </a:ln>
        </p:spPr>
      </p:sp>
      <p:sp>
        <p:nvSpPr>
          <p:cNvPr id="6" name="card6"/>
          <p:cNvSpPr/>
          <p:nvPr/>
        </p:nvSpPr>
        <p:spPr>
          <a:xfrm>
            <a:off x="4895850" y="1200150"/>
            <a:ext cx="88900" cy="88900"/>
          </a:xfrm>
          <a:prstGeom prst="roundRect">
            <a:avLst>
              <a:gd name="adj" fmla="val 50000"/>
            </a:avLst>
          </a:prstGeom>
          <a:solidFill>
            <a:srgbClr val="C47A5A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4895850" y="1649611"/>
            <a:ext cx="88900" cy="88900"/>
          </a:xfrm>
          <a:prstGeom prst="roundRect">
            <a:avLst>
              <a:gd name="adj" fmla="val 50000"/>
            </a:avLst>
          </a:prstGeom>
          <a:solidFill>
            <a:srgbClr val="C47A5A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8013700" y="698500"/>
            <a:ext cx="3225800" cy="2603500"/>
          </a:xfrm>
          <a:prstGeom prst="roundRect">
            <a:avLst>
              <a:gd name="adj" fmla="val 13170"/>
            </a:avLst>
          </a:prstGeom>
          <a:solidFill>
            <a:srgbClr val="FFF8F1"/>
          </a:solidFill>
          <a:ln w="6350" cap="flat">
            <a:solidFill>
              <a:srgbClr val="E7DFD8"/>
            </a:solidFill>
          </a:ln>
        </p:spPr>
      </p:sp>
      <p:sp>
        <p:nvSpPr>
          <p:cNvPr id="9" name="card9"/>
          <p:cNvSpPr/>
          <p:nvPr/>
        </p:nvSpPr>
        <p:spPr>
          <a:xfrm>
            <a:off x="8248650" y="1200150"/>
            <a:ext cx="88900" cy="88900"/>
          </a:xfrm>
          <a:prstGeom prst="roundRect">
            <a:avLst>
              <a:gd name="adj" fmla="val 50000"/>
            </a:avLst>
          </a:prstGeom>
          <a:solidFill>
            <a:srgbClr val="C0473C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8248650" y="1462980"/>
            <a:ext cx="88900" cy="88900"/>
          </a:xfrm>
          <a:prstGeom prst="roundRect">
            <a:avLst>
              <a:gd name="adj" fmla="val 50000"/>
            </a:avLst>
          </a:prstGeom>
          <a:solidFill>
            <a:srgbClr val="C0473C"/>
          </a:solidFill>
          <a:ln>
            <a:noFill/>
          </a:ln>
        </p:spPr>
      </p:sp>
      <p:sp>
        <p:nvSpPr>
          <p:cNvPr id="11" name="card11"/>
          <p:cNvSpPr/>
          <p:nvPr/>
        </p:nvSpPr>
        <p:spPr>
          <a:xfrm>
            <a:off x="8248650" y="1912441"/>
            <a:ext cx="88900" cy="88900"/>
          </a:xfrm>
          <a:prstGeom prst="roundRect">
            <a:avLst>
              <a:gd name="adj" fmla="val 50000"/>
            </a:avLst>
          </a:prstGeom>
          <a:solidFill>
            <a:srgbClr val="C0473C"/>
          </a:solidFill>
          <a:ln>
            <a:noFill/>
          </a:ln>
        </p:spPr>
      </p:sp>
      <p:sp>
        <p:nvSpPr>
          <p:cNvPr id="12" name="card12"/>
          <p:cNvSpPr/>
          <p:nvPr/>
        </p:nvSpPr>
        <p:spPr>
          <a:xfrm>
            <a:off x="4660900" y="3429000"/>
            <a:ext cx="3225800" cy="2603500"/>
          </a:xfrm>
          <a:prstGeom prst="roundRect">
            <a:avLst>
              <a:gd name="adj" fmla="val 13170"/>
            </a:avLst>
          </a:prstGeom>
          <a:solidFill>
            <a:srgbClr val="FFF8F1"/>
          </a:solidFill>
          <a:ln w="6350" cap="flat">
            <a:solidFill>
              <a:srgbClr val="E7DFD8"/>
            </a:solidFill>
          </a:ln>
        </p:spPr>
      </p:sp>
      <p:sp>
        <p:nvSpPr>
          <p:cNvPr id="13" name="card13"/>
          <p:cNvSpPr/>
          <p:nvPr/>
        </p:nvSpPr>
        <p:spPr>
          <a:xfrm>
            <a:off x="4895850" y="3930650"/>
            <a:ext cx="88900" cy="88900"/>
          </a:xfrm>
          <a:prstGeom prst="roundRect">
            <a:avLst>
              <a:gd name="adj" fmla="val 50000"/>
            </a:avLst>
          </a:prstGeom>
          <a:solidFill>
            <a:srgbClr val="C47A5A"/>
          </a:solidFill>
          <a:ln>
            <a:noFill/>
          </a:ln>
        </p:spPr>
      </p:sp>
      <p:sp>
        <p:nvSpPr>
          <p:cNvPr id="14" name="card14"/>
          <p:cNvSpPr/>
          <p:nvPr/>
        </p:nvSpPr>
        <p:spPr>
          <a:xfrm>
            <a:off x="4895850" y="4193480"/>
            <a:ext cx="88900" cy="88900"/>
          </a:xfrm>
          <a:prstGeom prst="roundRect">
            <a:avLst>
              <a:gd name="adj" fmla="val 50000"/>
            </a:avLst>
          </a:prstGeom>
          <a:solidFill>
            <a:srgbClr val="C47A5A"/>
          </a:solidFill>
          <a:ln>
            <a:noFill/>
          </a:ln>
        </p:spPr>
      </p:sp>
      <p:sp>
        <p:nvSpPr>
          <p:cNvPr id="15" name="card15"/>
          <p:cNvSpPr/>
          <p:nvPr/>
        </p:nvSpPr>
        <p:spPr>
          <a:xfrm>
            <a:off x="4895850" y="4456311"/>
            <a:ext cx="88900" cy="88900"/>
          </a:xfrm>
          <a:prstGeom prst="roundRect">
            <a:avLst>
              <a:gd name="adj" fmla="val 50000"/>
            </a:avLst>
          </a:prstGeom>
          <a:solidFill>
            <a:srgbClr val="C47A5A"/>
          </a:solidFill>
          <a:ln>
            <a:noFill/>
          </a:ln>
        </p:spPr>
      </p:sp>
      <p:sp>
        <p:nvSpPr>
          <p:cNvPr id="16" name="card16"/>
          <p:cNvSpPr/>
          <p:nvPr/>
        </p:nvSpPr>
        <p:spPr>
          <a:xfrm>
            <a:off x="4895850" y="4719141"/>
            <a:ext cx="88900" cy="88900"/>
          </a:xfrm>
          <a:prstGeom prst="roundRect">
            <a:avLst>
              <a:gd name="adj" fmla="val 50000"/>
            </a:avLst>
          </a:prstGeom>
          <a:solidFill>
            <a:srgbClr val="C47A5A"/>
          </a:solidFill>
          <a:ln>
            <a:noFill/>
          </a:ln>
        </p:spPr>
      </p:sp>
      <p:sp>
        <p:nvSpPr>
          <p:cNvPr id="17" name="card17"/>
          <p:cNvSpPr/>
          <p:nvPr/>
        </p:nvSpPr>
        <p:spPr>
          <a:xfrm>
            <a:off x="8013700" y="3429000"/>
            <a:ext cx="3225800" cy="2603500"/>
          </a:xfrm>
          <a:prstGeom prst="roundRect">
            <a:avLst>
              <a:gd name="adj" fmla="val 13170"/>
            </a:avLst>
          </a:prstGeom>
          <a:solidFill>
            <a:srgbClr val="FFF8F1"/>
          </a:solidFill>
          <a:ln w="6350" cap="flat">
            <a:solidFill>
              <a:srgbClr val="E7DFD8"/>
            </a:solidFill>
          </a:ln>
        </p:spPr>
      </p:sp>
      <p:pic>
        <p:nvPicPr>
          <p:cNvPr id="18" name="pic18"/>
          <p:cNvPicPr/>
          <p:nvPr/>
        </p:nvPicPr>
        <p:blipFill>
          <a:blip r:embed="rId4"/>
          <a:srcRect l="21875" t="0" r="21875" b="0"/>
          <a:stretch>
            <a:fillRect/>
          </a:stretch>
        </p:blipFill>
        <p:spPr>
          <a:xfrm>
            <a:off x="1968500" y="1003300"/>
            <a:ext cx="1270000" cy="1270000"/>
          </a:xfrm>
          <a:prstGeom prst="rect">
            <a:avLst/>
          </a:prstGeom>
        </p:spPr>
      </p:pic>
      <p:sp>
        <p:nvSpPr>
          <p:cNvPr id="19" name="text19"/>
          <p:cNvSpPr>
            <a:spLocks noChangeArrowheads="1"/>
          </p:cNvSpPr>
          <p:nvPr/>
        </p:nvSpPr>
        <p:spPr>
          <a:xfrm>
            <a:off x="1399778" y="2451100"/>
            <a:ext cx="2407444" cy="3022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2280"/>
              </a:lnSpc>
            </a:pPr>
            <a:r>
              <a:rPr lang="ru-RU" sz="1900" b="1">
                <a:solidFill>
                  <a:srgbClr val="4A3B33"/>
                </a:solidFill>
                <a:latin typeface="Nunito"/>
              </a:rPr>
              <a:t>Наша аудитория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4895850" y="906780"/>
            <a:ext cx="339090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b="1" cap="all" spc="119">
                <a:solidFill>
                  <a:srgbClr val="C47A5A"/>
                </a:solidFill>
                <a:latin typeface="Rubik"/>
              </a:rPr>
              <a:t>Цели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5073650" y="1148110"/>
            <a:ext cx="2603500" cy="3859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70"/>
              </a:lnSpc>
            </a:pPr>
            <a:r>
              <a:rPr lang="ru-RU" sz="1050">
                <a:solidFill>
                  <a:srgbClr val="4A3B33"/>
                </a:solidFill>
                <a:latin typeface="Rubik"/>
              </a:rPr>
              <a:t>Купить качественную базовую вещь, которая прослужит не один сезон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5073650" y="1597571"/>
            <a:ext cx="2603500" cy="3859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70"/>
              </a:lnSpc>
            </a:pPr>
            <a:r>
              <a:rPr lang="ru-RU" sz="1050">
                <a:solidFill>
                  <a:srgbClr val="4A3B33"/>
                </a:solidFill>
                <a:latin typeface="Rubik"/>
              </a:rPr>
              <a:t>выглядеть аккуратно и современно без лишних усилий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8248650" y="906780"/>
            <a:ext cx="339090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b="1" cap="all" spc="119">
                <a:solidFill>
                  <a:srgbClr val="C0473C"/>
                </a:solidFill>
                <a:latin typeface="Rubik"/>
              </a:rPr>
              <a:t>Боли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8426450" y="1148080"/>
            <a:ext cx="2506147" cy="1993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70"/>
              </a:lnSpc>
            </a:pPr>
            <a:r>
              <a:rPr lang="ru-RU" sz="1050">
                <a:solidFill>
                  <a:srgbClr val="4A3B33"/>
                </a:solidFill>
                <a:latin typeface="Rubik"/>
              </a:rPr>
              <a:t>Масс-маркет быстро теряет вид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8426450" y="1410940"/>
            <a:ext cx="2603500" cy="3859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70"/>
              </a:lnSpc>
            </a:pPr>
            <a:r>
              <a:rPr lang="ru-RU" sz="1050">
                <a:solidFill>
                  <a:srgbClr val="4A3B33"/>
                </a:solidFill>
                <a:latin typeface="Rubik"/>
              </a:rPr>
              <a:t>сложно найти натуральные ткани по адекватной цене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8426450" y="1860371"/>
            <a:ext cx="2962632" cy="1993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70"/>
              </a:lnSpc>
            </a:pPr>
            <a:r>
              <a:rPr lang="ru-RU" sz="1050">
                <a:solidFill>
                  <a:srgbClr val="4A3B33"/>
                </a:solidFill>
                <a:latin typeface="Rubik"/>
              </a:rPr>
              <a:t>не хватает времени на долгий шопинг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4895850" y="3637280"/>
            <a:ext cx="339090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b="1" cap="all" spc="119">
                <a:solidFill>
                  <a:srgbClr val="C47A5A"/>
                </a:solidFill>
                <a:latin typeface="Rubik"/>
              </a:rPr>
              <a:t>Каналы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5073650" y="3878580"/>
            <a:ext cx="1253490" cy="1993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70"/>
              </a:lnSpc>
            </a:pPr>
            <a:r>
              <a:rPr lang="ru-RU" sz="1050">
                <a:solidFill>
                  <a:srgbClr val="4A3B33"/>
                </a:solidFill>
                <a:latin typeface="Rubik"/>
              </a:rPr>
              <a:t>Соцсети бренда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5073650" y="4141410"/>
            <a:ext cx="955000" cy="1993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70"/>
              </a:lnSpc>
            </a:pPr>
            <a:r>
              <a:rPr lang="ru-RU" sz="1050">
                <a:solidFill>
                  <a:srgbClr val="4A3B33"/>
                </a:solidFill>
                <a:latin typeface="Rubik"/>
              </a:rPr>
              <a:t>сайт бренда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5073650" y="4404241"/>
            <a:ext cx="1703665" cy="1993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70"/>
              </a:lnSpc>
            </a:pPr>
            <a:r>
              <a:rPr lang="ru-RU" sz="1050">
                <a:solidFill>
                  <a:srgbClr val="4A3B33"/>
                </a:solidFill>
                <a:latin typeface="Rubik"/>
              </a:rPr>
              <a:t>рекомендации подруг</a:t>
            </a:r>
          </a:p>
        </p:txBody>
      </p:sp>
      <p:sp>
        <p:nvSpPr>
          <p:cNvPr id="31" name="text31"/>
          <p:cNvSpPr>
            <a:spLocks noChangeArrowheads="1"/>
          </p:cNvSpPr>
          <p:nvPr/>
        </p:nvSpPr>
        <p:spPr>
          <a:xfrm>
            <a:off x="5073650" y="4667071"/>
            <a:ext cx="1502212" cy="1993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70"/>
              </a:lnSpc>
            </a:pPr>
            <a:r>
              <a:rPr lang="ru-RU" sz="1050">
                <a:solidFill>
                  <a:srgbClr val="4A3B33"/>
                </a:solidFill>
                <a:latin typeface="Rubik"/>
              </a:rPr>
              <a:t>городские маркеты</a:t>
            </a:r>
          </a:p>
        </p:txBody>
      </p:sp>
      <p:sp>
        <p:nvSpPr>
          <p:cNvPr id="32" name="text32"/>
          <p:cNvSpPr>
            <a:spLocks noChangeArrowheads="1"/>
          </p:cNvSpPr>
          <p:nvPr/>
        </p:nvSpPr>
        <p:spPr>
          <a:xfrm>
            <a:off x="8248650" y="3637280"/>
            <a:ext cx="339090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b="1" cap="all" spc="119">
                <a:solidFill>
                  <a:srgbClr val="C47A5A"/>
                </a:solidFill>
                <a:latin typeface="Rubik"/>
              </a:rPr>
              <a:t>Контекст</a:t>
            </a:r>
          </a:p>
        </p:txBody>
      </p:sp>
      <p:sp>
        <p:nvSpPr>
          <p:cNvPr id="33" name="text33"/>
          <p:cNvSpPr>
            <a:spLocks noChangeArrowheads="1"/>
          </p:cNvSpPr>
          <p:nvPr/>
        </p:nvSpPr>
        <p:spPr>
          <a:xfrm>
            <a:off x="8248650" y="3876675"/>
            <a:ext cx="2781300" cy="6032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50"/>
              </a:lnSpc>
            </a:pPr>
            <a:r>
              <a:rPr lang="ru-RU" sz="1000">
                <a:solidFill>
                  <a:srgbClr val="8A7D75"/>
                </a:solidFill>
                <a:latin typeface="Rubik"/>
              </a:rPr>
              <a:t>Живёт в мегаполисе, работает в офисе, ценит комфорт и экологичность, готова платить за качество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635000"/>
            <a:ext cx="1584523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1631851"/>
            <a:ext cx="5257800" cy="2092325"/>
          </a:xfrm>
          <a:prstGeom prst="roundRect">
            <a:avLst>
              <a:gd name="adj" fmla="val 16388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4E3B31">
                <a:alpha val="10196"/>
              </a:srgbClr>
            </a:outerShdw>
          </a:effectLst>
        </p:spPr>
      </p:sp>
      <p:sp>
        <p:nvSpPr>
          <p:cNvPr id="5" name="card5"/>
          <p:cNvSpPr/>
          <p:nvPr/>
        </p:nvSpPr>
        <p:spPr>
          <a:xfrm>
            <a:off x="1016000" y="1873151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8F1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6172200" y="1631851"/>
            <a:ext cx="5257800" cy="2092325"/>
          </a:xfrm>
          <a:prstGeom prst="roundRect">
            <a:avLst>
              <a:gd name="adj" fmla="val 16388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4E3B31">
                <a:alpha val="10196"/>
              </a:srgbClr>
            </a:outerShdw>
          </a:effectLst>
        </p:spPr>
      </p:sp>
      <p:sp>
        <p:nvSpPr>
          <p:cNvPr id="7" name="card7"/>
          <p:cNvSpPr/>
          <p:nvPr/>
        </p:nvSpPr>
        <p:spPr>
          <a:xfrm>
            <a:off x="6426200" y="1873151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8F1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762000" y="3876576"/>
            <a:ext cx="5257800" cy="2092424"/>
          </a:xfrm>
          <a:prstGeom prst="roundRect">
            <a:avLst>
              <a:gd name="adj" fmla="val 16387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4E3B31">
                <a:alpha val="10196"/>
              </a:srgbClr>
            </a:outerShdw>
          </a:effectLst>
        </p:spPr>
      </p:sp>
      <p:sp>
        <p:nvSpPr>
          <p:cNvPr id="9" name="card9"/>
          <p:cNvSpPr/>
          <p:nvPr/>
        </p:nvSpPr>
        <p:spPr>
          <a:xfrm>
            <a:off x="1016000" y="411787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8F1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6172200" y="3876576"/>
            <a:ext cx="5257800" cy="2092424"/>
          </a:xfrm>
          <a:prstGeom prst="roundRect">
            <a:avLst>
              <a:gd name="adj" fmla="val 16387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4E3B31">
                <a:alpha val="10196"/>
              </a:srgbClr>
            </a:outerShdw>
          </a:effectLst>
        </p:spPr>
      </p:sp>
      <p:sp>
        <p:nvSpPr>
          <p:cNvPr id="11" name="card11"/>
          <p:cNvSpPr/>
          <p:nvPr/>
        </p:nvSpPr>
        <p:spPr>
          <a:xfrm>
            <a:off x="6426200" y="411787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8F1"/>
          </a:solidFill>
          <a:ln>
            <a:noFill/>
          </a:ln>
        </p:spPr>
      </p:sp>
      <p:pic>
        <p:nvPicPr>
          <p:cNvPr id="12" name="pic12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7600" y="1974751"/>
            <a:ext cx="177800" cy="177800"/>
          </a:xfrm>
          <a:prstGeom prst="rect">
            <a:avLst/>
          </a:prstGeom>
        </p:spPr>
      </p:pic>
      <p:pic>
        <p:nvPicPr>
          <p:cNvPr id="13" name="pic13"/>
          <p:cNvPicPr/>
          <p:nvPr/>
        </p:nvPicPr>
        <p:blipFill>
          <a:blip r:embed="rId6"/>
          <a:stretch>
            <a:fillRect/>
          </a:stretch>
        </p:blipFill>
        <p:spPr>
          <a:xfrm>
            <a:off x="6527800" y="1974751"/>
            <a:ext cx="177800" cy="177800"/>
          </a:xfrm>
          <a:prstGeom prst="rect">
            <a:avLst/>
          </a:prstGeom>
        </p:spPr>
      </p:pic>
      <p:pic>
        <p:nvPicPr>
          <p:cNvPr id="14" name="pic14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17600" y="4219476"/>
            <a:ext cx="177800" cy="177800"/>
          </a:xfrm>
          <a:prstGeom prst="rect">
            <a:avLst/>
          </a:prstGeom>
        </p:spPr>
      </p:pic>
      <p:pic>
        <p:nvPicPr>
          <p:cNvPr id="15" name="pic15"/>
          <p:cNvPicPr/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527800" y="4219476"/>
            <a:ext cx="177800" cy="177800"/>
          </a:xfrm>
          <a:prstGeom prst="rect">
            <a:avLst/>
          </a:prstGeom>
        </p:spPr>
      </p:pic>
      <p:sp>
        <p:nvSpPr>
          <p:cNvPr id="16" name="text16"/>
          <p:cNvSpPr>
            <a:spLocks noChangeArrowheads="1"/>
          </p:cNvSpPr>
          <p:nvPr/>
        </p:nvSpPr>
        <p:spPr>
          <a:xfrm>
            <a:off x="901700" y="679450"/>
            <a:ext cx="1575292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продуктовая линейка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762000" y="80516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4A3B33"/>
                </a:solidFill>
                <a:latin typeface="Nunito"/>
              </a:rPr>
              <a:t>Четыре категории — от базы до капсул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16000" y="2417981"/>
            <a:ext cx="53848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4A3B33"/>
                </a:solidFill>
                <a:latin typeface="Rubik"/>
              </a:rPr>
              <a:t>Базовый трикотаж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1016000" y="2685951"/>
            <a:ext cx="5384800" cy="2222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8A7D75"/>
                </a:solidFill>
                <a:latin typeface="Rubik"/>
              </a:rPr>
              <a:t>Футболки, лонгсливы, свитшоты — от 2 900 до 7 900 ₽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26200" y="2417981"/>
            <a:ext cx="53848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4A3B33"/>
                </a:solidFill>
                <a:latin typeface="Rubik"/>
              </a:rPr>
              <a:t>Верхняя одежда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426200" y="2685951"/>
            <a:ext cx="5384800" cy="2222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8A7D75"/>
                </a:solidFill>
                <a:latin typeface="Rubik"/>
              </a:rPr>
              <a:t>Пальто, куртки, плащи — от 12 900 до 24 900 ₽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016000" y="4662706"/>
            <a:ext cx="53848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4A3B33"/>
                </a:solidFill>
                <a:latin typeface="Rubik"/>
              </a:rPr>
              <a:t>Аксессуары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1016000" y="4930676"/>
            <a:ext cx="5384800" cy="2222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8A7D75"/>
                </a:solidFill>
                <a:latin typeface="Rubik"/>
              </a:rPr>
              <a:t>Шарфы, шапки, сумки — от 1 500 до 4 900 ₽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6426200" y="4662706"/>
            <a:ext cx="53848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4A3B33"/>
                </a:solidFill>
                <a:latin typeface="Rubik"/>
              </a:rPr>
              <a:t>Капсульные коллекции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6426200" y="4930676"/>
            <a:ext cx="5384800" cy="2222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8A7D75"/>
                </a:solidFill>
                <a:latin typeface="Rubik"/>
              </a:rPr>
              <a:t>Лимитированные серии — от 5 900 до 19 900 ₽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21718"/>
            <a:ext cx="1359991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2879766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C47A5A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3809247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C47A5A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4738729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C47A5A"/>
          </a:solidFill>
          <a:ln>
            <a:noFill/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901700" y="1566168"/>
            <a:ext cx="1305854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фирменный стиль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1806178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4A3B33"/>
                </a:solidFill>
                <a:latin typeface="Nunito"/>
              </a:rPr>
              <a:t>Как выглядит «Полдень»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9500" y="2798068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Палитра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Тёплые нейтральные тона: песочный, терракота, оливковый, молочный — как свет в середине дня.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3727549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Шрифтовая пара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Гротеск в заголовках для уверенного тона и антиква в тексте — для теплоты и читаемости.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4657030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Принципы съёмки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Естественный свет, живые позы, съёмка на улице и дома — без студийной постановочности.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868263"/>
            <a:ext cx="1400770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2733021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C47A5A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3662503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C47A5A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4591984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C47A5A"/>
          </a:solidFill>
          <a:ln>
            <a:noFill/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901700" y="912713"/>
            <a:ext cx="1354788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тон коммуникации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1152723"/>
            <a:ext cx="10693400" cy="10261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4A3B33"/>
                </a:solidFill>
                <a:latin typeface="Nunito"/>
              </a:rPr>
              <a:t>Говорим с покупателем как с другом, который знает толк в комфорте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9500" y="2651323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Просто и без пафоса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Объясняем свойства вещей обычными словами, без навязанного «вау» и модных клише.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3580805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Честно о составе и уходе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Всегда называем ткани и даём реальные рекомендации по стирке — без мелкого шрифта.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4510286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С уважением к выбору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Не давим и не торопим: покупатель сам решает, что ему подходит.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62000" y="5595938"/>
            <a:ext cx="7645400" cy="406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50"/>
              </a:lnSpc>
            </a:pPr>
            <a:r>
              <a:rPr lang="ru-RU" sz="1300">
                <a:solidFill>
                  <a:srgbClr val="8A7D75"/>
                </a:solidFill>
                <a:latin typeface="Rubik"/>
              </a:rPr>
              <a:t>Пример фразы: «Этот свитер из 100% хлопка — он мягкий, дышит и не колется. Носите хоть каждый день».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3937000" y="3294063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C47A5A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3937000" y="3732213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E1B29D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937000" y="4170363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8B5D49"/>
          </a:solidFill>
          <a:ln>
            <a:noFill/>
          </a:ln>
        </p:spPr>
      </p:sp>
      <p:graphicFrame>
        <p:nvGraphicFramePr>
          <p:cNvPr id="6" name="chart6"/>
          <p:cNvGraphicFramePr/>
          <p:nvPr/>
        </p:nvGraphicFramePr>
        <p:xfrm>
          <a:off x="762000" y="2468563"/>
          <a:ext cx="26670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7" name="text7"/>
          <p:cNvSpPr>
            <a:spLocks noChangeArrowheads="1"/>
          </p:cNvSpPr>
          <p:nvPr/>
        </p:nvSpPr>
        <p:spPr>
          <a:xfrm>
            <a:off x="762000" y="1646238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34">
                <a:solidFill>
                  <a:srgbClr val="4A3B33"/>
                </a:solidFill>
                <a:latin typeface="Nunito"/>
              </a:rPr>
              <a:t>Каналы продаж в 2025 году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339939" y="3300413"/>
            <a:ext cx="1511022" cy="561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4320"/>
              </a:lnSpc>
            </a:pPr>
            <a:r>
              <a:rPr lang="ru-RU" sz="3600" b="1">
                <a:solidFill>
                  <a:srgbClr val="C47A5A"/>
                </a:solidFill>
                <a:latin typeface="Nunito"/>
              </a:rPr>
              <a:t>100%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479550" y="3922713"/>
            <a:ext cx="1231900" cy="393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500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структура продаж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4191000" y="3249613"/>
            <a:ext cx="7321947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4A3B33"/>
                </a:solidFill>
                <a:latin typeface="Rubik"/>
              </a:rPr>
              <a:t>Собственный сайт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992247" y="3227388"/>
            <a:ext cx="564753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C47A5A"/>
                </a:solidFill>
                <a:latin typeface="Nunito"/>
              </a:rPr>
              <a:t>46%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191000" y="3687763"/>
            <a:ext cx="7321947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4A3B33"/>
                </a:solidFill>
                <a:latin typeface="Rubik"/>
              </a:rPr>
              <a:t>Маркетплейсы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992247" y="3665538"/>
            <a:ext cx="564753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C47A5A"/>
                </a:solidFill>
                <a:latin typeface="Nunito"/>
              </a:rPr>
              <a:t>31%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191000" y="4125913"/>
            <a:ext cx="7321947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4A3B33"/>
                </a:solidFill>
                <a:latin typeface="Rubik"/>
              </a:rPr>
              <a:t>Розничные магазины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992247" y="4103688"/>
            <a:ext cx="564753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C47A5A"/>
                </a:solidFill>
                <a:latin typeface="Nunito"/>
              </a:rPr>
              <a:t>23%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B6ABA3"/>
                </a:solidFill>
                <a:latin typeface="Rubik"/>
              </a:rPr>
              <a:t>За 2025 год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Бренд «Полдень»: презентация для партнёров</dc:title>
  <dc:creator>Слайда</dc:creator>
</cp:coreProperties>
</file>