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  <p:sldId id="267" r:id="rId112"/>
  </p:sldIdLst>
  <p:sldSz cx="12192000" cy="6858000"/>
  <p:notesSz cx="6858000" cy="9144000"/>
  <p:embeddedFontLst>
    <p:embeddedFont>
      <p:font typeface="Onest"/>
      <p:regular r:id="rId200"/>
      <p:bold r:id="rId201"/>
    </p:embeddedFont>
    <p:embeddedFont>
      <p:font typeface="Bitter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112" Type="http://schemas.openxmlformats.org/officeDocument/2006/relationships/slide" Target="slides/slide12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6F4E37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6F4E37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4.2</c:v>
                </c:pt>
                <c:pt idx="1">
                  <c:v>4.5</c:v>
                </c:pt>
                <c:pt idx="2">
                  <c:v>4.8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2E1F16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716256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день, коллеги и партнёры! Сегодня я расскажу, как устроен наш бренд — «Кофейня на Ленина». Мы выросли из одной маленькой точки в сеть, но главное, что нас объединяет, — это обещание гостю: кофе, который стоит твоего утра. Эта презентация — наш общий договор о том, как мы выглядим, как говорим и как обслуживаем, чтобы в любой точке сети гость чувствовал себя как дома. Поехали!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Давайте посмотрим, какой масштаб у нашей сети сегодня. У нас 12 точек — и каждая принимает в среднем 350 гостей в день. Средний чек — 280 рублей, а почти половина гостей — 45% — возвращаются к нам снова и снова. Это говорит о том, что бренд работает: люди не просто заходят выпить кофе, они выбирают нас регулярно.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 бренд — это не просто логотип и цвета. Это обещание, которое мы даём гостю каждый день. Мы делаем кофе и обслуживание, которые хочется повторить. И держится это обещание на трёх опорах. Первая — стабильное качество: одинаково вкусный кофе в каждой точке, по единым рецептам. Вторая — скорость: гость получает напиток за две минуты, даже в час пик. И третья — человеческое тепло: мы помним гостя по имени и создаём атмосферу, в которую хочется вернуться. Эти три опоры — фундамент всего, что вы увидите дальше.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Главное, что мы обещаем каждому гостю, — это стабильность. Где бы ни находилась наша кофейня, вы всегда получите кофе за две минуты, приветливый сервис и предсказуемое качество. Это не зависит от локации, от загрузки или от смены. Мы строим бренд на том, что гость может быть уверен: его опыт будет одинаково хорошим в любой точке. Именно это обещание мы закрепляем в стандартах и передаём каждой команде.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Наши гости — это два очень разных человека, и каждый приходит к нам со своим сценарием. Утром, в 7:45, это человек, который спешит на работу, ему нужен кофе с собой, и он готов заплатить в среднем 220 рублей, но только если мы обслужим его быстро. Днём, в 14:00, приходит гость с ноутбуком, он садится за столик, работает пару часов, и его средний чек уже 340 рублей. Понимая эти два портрета, мы можем настроить каждую точку так, чтобы и тот, и другой гость остались довольны. Утром — это скорость и очередь, днём — розетки, вайфай и уют. Дальше я расскажу, как мы это обеспечиваем на уровне продукта и стандартов.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Наше продуктовое ядро — это капучино на зерне из Бразилии и Эфиопии. Мы сознательно готовим только классические кофейные напитки и принципиально не делаем молочные коктейли и еду. Так мы сохраняем качество и скорость, а гость в любой точке знает, что получит именно тот вкус, ради которого пришёл.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Стандарт обслуживания — это то, как гость чувствует наш бренд в каждой точке. Мы зафиксировали три шага: улыбка и приветствие, принятие заказа, приготовление и передача с благодарностью. Каждый шаг — про внимание и скорость. Например, напиток мы готовим максимум за 120 секунд — это наш стандарт. Соблюдая эти шаги, мы делаем визит предсказуемо приятным, где бы гость ни находился.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Наш фирменный стиль — это не просто логотип, а система, которая делает бренд узнаваемым в любой точке. Тёплый бежевый, графит и терракотовый — наша палитра: она создаёт уют и современность одновременно. Шрифт TT Commons — наш голос в заголовках и на упаковке. Эти элементы должны быть в каждом касании: от вывески до стакана и формы бариста. Соблюдая стиль, вы сохраняете доверие гостя к бренду.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Тон общения — это то, как гость чувствует наш бренд каждую минуту. Мы говорим коротко, тепло и по делу: без лишних слов, но с уважением. Никакого канцелярита вроде «уважаемый гость» и никакого панибратства вроде «забирай». Просто по-человечески: «Ваш латте готов, приятного дня!» Запомните: каждая фраза — это часть бренда, и она должна звучать одинаково в любой точке сети.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чего наш бренд не делает никогда. Это наши красные линии, которые нельзя переступать ни в одной точке. Мы не продаём несвежие напитки — всё готовится после заказа. Не экономим на зерне, потому что вкус — это лицо бренда. Мы не игнорируем гостя, даже когда очередь, и не допускаем грязную точку. Эти правила одинаковы для всех — от центральной кофейни до самой дальней франшизы.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Мы измеряем соблюдение бренда тремя способами, и все три показывают уверенный рост. Главный инструмент — тайный гость: он приходит в точку как обычный посетитель и оценивает всё по чек-листу. За три года его оценка выросла с 4,2 до 4,8 — это значит, что стандарты реально работают в каждой точке. Оценки в картах гостей тоже растут, а доля повторных визитов поднялась с 38 до 45 процентов. Люди возвращаются — это лучший показатель того, что бренд соблюдается. Дальше покажу, как мы планируем закрепить этот результат в 2026 году.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2026 году мы открываем пять новых точек, запускаем программу лояльности и усиливаем обучение бариста. Для вас, партнёров, следующий шаг — подписать бренд-бук и пройти аудит вашей точки. Это основа, чтобы каждый гость в любой кофейне сети получал одинаковый опыт. Начнём с первого квартала: подписание документов и пилот лояльности. Дальше — по плану, с открытиями и обучением команды.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6aa06aeedd55dc42.png"/><Relationship Id="rId4" Type="http://schemas.openxmlformats.org/officeDocument/2006/relationships/image" Target="../media/m3b785740209e3ffa.jpe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59e1d1e5055317c6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59e1d1e5055317c6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59e1d1e5055317c6.png"/><Relationship Id="rId4" Type="http://schemas.openxmlformats.org/officeDocument/2006/relationships/image" Target="../media/mc9055bc97c2e4813.png"/><Relationship Id="rId5" Type="http://schemas.openxmlformats.org/officeDocument/2006/relationships/image" Target="../media/ma29a0db809dec13c.svg"/><Relationship Id="rId6" Type="http://schemas.openxmlformats.org/officeDocument/2006/relationships/image" Target="../media/m9a3917c76aa1e5cc.png"/><Relationship Id="rId8" Type="http://schemas.openxmlformats.org/officeDocument/2006/relationships/image" Target="../media/m7671355fd752e6e3.png"/><Relationship Id="rId9" Type="http://schemas.openxmlformats.org/officeDocument/2006/relationships/image" Target="../media/m0dc0754143d14c4c.sv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59e1d1e5055317c6.png"/><Relationship Id="rId4" Type="http://schemas.openxmlformats.org/officeDocument/2006/relationships/image" Target="../media/m5f85d5987cbdc484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93e4cad7d46589dd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59e1d1e5055317c6.png"/><Relationship Id="rId4" Type="http://schemas.openxmlformats.org/officeDocument/2006/relationships/image" Target="../media/m7c420a8882509c61.png"/><Relationship Id="rId5" Type="http://schemas.openxmlformats.org/officeDocument/2006/relationships/image" Target="../media/me64a96a5b55dbc4e.svg"/><Relationship Id="rId6" Type="http://schemas.openxmlformats.org/officeDocument/2006/relationships/image" Target="../media/m1a4331e2e8b7aa40.png"/><Relationship Id="rId7" Type="http://schemas.openxmlformats.org/officeDocument/2006/relationships/image" Target="../media/me64a96a5b55dbc4e.sv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59e1d1e5055317c6.png"/><Relationship Id="rId4" Type="http://schemas.openxmlformats.org/officeDocument/2006/relationships/image" Target="../media/mddbbcaffbd6026c1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c1d72f7961b9d659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59e1d1e5055317c6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59e1d1e5055317c6.png"/><Relationship Id="rId100" Type="http://schemas.openxmlformats.org/officeDocument/2006/relationships/chart" Target="../charts/chart1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m59e1d1e5055317c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3"/>
          <p:cNvPicPr/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4"/>
          <p:cNvSpPr>
            <a:spLocks noChangeArrowheads="1"/>
          </p:cNvSpPr>
          <p:nvPr/>
        </p:nvSpPr>
        <p:spPr>
          <a:xfrm>
            <a:off x="1130300" y="581025"/>
            <a:ext cx="2257108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FFFFF"/>
                </a:solidFill>
                <a:latin typeface="Onest"/>
              </a:rPr>
              <a:t>Кофейня на Ленина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3553619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FFF"/>
                </a:solidFill>
                <a:latin typeface="Onest"/>
              </a:rPr>
              <a:t>Платформа бренда · 2026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845719"/>
            <a:ext cx="9232900" cy="13993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459"/>
              </a:lnSpc>
            </a:pPr>
            <a:r>
              <a:rPr lang="ru-RU" sz="5200" b="1" spc="-129">
                <a:solidFill>
                  <a:srgbClr val="FFFFFF"/>
                </a:solidFill>
                <a:latin typeface="Bitter"/>
              </a:rPr>
              <a:t>Кофейня на Ленина — бренд, который стоит повторить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5280025"/>
            <a:ext cx="6375400" cy="584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50"/>
              </a:lnSpc>
            </a:pPr>
            <a:r>
              <a:rPr lang="ru-RU" sz="1500">
                <a:solidFill>
                  <a:srgbClr val="FFFFFF"/>
                </a:solidFill>
                <a:latin typeface="Onest"/>
              </a:rPr>
              <a:t>Кофе, который стоит твоего утра. Рассказываем, как устроен наш бренд и как соблюдать его в каждой точке сети.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032500"/>
            <a:ext cx="11303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 b="1">
                <a:solidFill>
                  <a:srgbClr val="FFFFFF"/>
                </a:solidFill>
                <a:latin typeface="Onest"/>
              </a:rPr>
              <a:t>Команда «Кофейни на Ленина»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769938"/>
            <a:ext cx="1650802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877913"/>
            <a:ext cx="5232400" cy="1803400"/>
          </a:xfrm>
          <a:prstGeom prst="roundRect">
            <a:avLst>
              <a:gd name="adj" fmla="val 528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6197600" y="1877913"/>
            <a:ext cx="5232400" cy="1803400"/>
          </a:xfrm>
          <a:prstGeom prst="roundRect">
            <a:avLst>
              <a:gd name="adj" fmla="val 528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762000" y="3884513"/>
            <a:ext cx="5232400" cy="1803400"/>
          </a:xfrm>
          <a:prstGeom prst="roundRect">
            <a:avLst>
              <a:gd name="adj" fmla="val 528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6197600" y="3884513"/>
            <a:ext cx="5232400" cy="1803400"/>
          </a:xfrm>
          <a:prstGeom prst="roundRect">
            <a:avLst>
              <a:gd name="adj" fmla="val 528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89000" y="808038"/>
            <a:ext cx="1719342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Сеть в цифрах — 2025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142603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E1F16"/>
                </a:solidFill>
                <a:latin typeface="Bitter"/>
              </a:rPr>
              <a:t>Кофейня на Ленина в цифрах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211921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12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286851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E1F16"/>
                </a:solidFill>
                <a:latin typeface="Onest"/>
              </a:rPr>
              <a:t>Точек в сети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1400" y="318601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по всей стране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77000" y="211921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350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77000" y="286851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E1F16"/>
                </a:solidFill>
                <a:latin typeface="Onest"/>
              </a:rPr>
              <a:t>Гостей в день на точку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77000" y="318601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в среднем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1400" y="412581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280 ₽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1400" y="487511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E1F16"/>
                </a:solidFill>
                <a:latin typeface="Onest"/>
              </a:rPr>
              <a:t>Средний чек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41400" y="519261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рублей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77000" y="4125813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45%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77000" y="4875113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E1F16"/>
                </a:solidFill>
                <a:latin typeface="Onest"/>
              </a:rPr>
              <a:t>Постоянных гостей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77000" y="5192613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доля от всех гостей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587841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16256"/>
                </a:solidFill>
                <a:latin typeface="Onest"/>
              </a:rPr>
              <a:t>За 2025 год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09284"/>
                </a:solidFill>
                <a:latin typeface="Onest"/>
              </a:rPr>
              <a:t>Внутренние данные сети, 2025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075035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064147"/>
            <a:ext cx="5257800" cy="1876227"/>
          </a:xfrm>
          <a:prstGeom prst="roundRect">
            <a:avLst>
              <a:gd name="adj" fmla="val 5076"/>
            </a:avLst>
          </a:prstGeom>
          <a:noFill/>
          <a:ln w="6350" cap="flat">
            <a:solidFill>
              <a:srgbClr val="CDC0B0"/>
            </a:solidFill>
          </a:ln>
        </p:spPr>
      </p:sp>
      <p:sp>
        <p:nvSpPr>
          <p:cNvPr id="5" name="card5"/>
          <p:cNvSpPr/>
          <p:nvPr/>
        </p:nvSpPr>
        <p:spPr>
          <a:xfrm>
            <a:off x="6172200" y="2064147"/>
            <a:ext cx="5257800" cy="1876227"/>
          </a:xfrm>
          <a:prstGeom prst="roundRect">
            <a:avLst>
              <a:gd name="adj" fmla="val 5076"/>
            </a:avLst>
          </a:prstGeom>
          <a:noFill/>
          <a:ln w="6350" cap="flat">
            <a:solidFill>
              <a:srgbClr val="CDC0B0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4092773"/>
            <a:ext cx="5257800" cy="1876227"/>
          </a:xfrm>
          <a:prstGeom prst="roundRect">
            <a:avLst>
              <a:gd name="adj" fmla="val 5076"/>
            </a:avLst>
          </a:prstGeom>
          <a:noFill/>
          <a:ln w="6350" cap="flat">
            <a:solidFill>
              <a:srgbClr val="CDC0B0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889000" y="673100"/>
            <a:ext cx="1028422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Суть бренда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823516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2E1F16"/>
                </a:solidFill>
                <a:latin typeface="Bitter"/>
              </a:rPr>
              <a:t>Три опоры, на которых держится «Кофейня на Ленина»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2349897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F4E37"/>
                </a:solidFill>
                <a:latin typeface="Onest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654697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1F16"/>
                </a:solidFill>
                <a:latin typeface="Onest"/>
              </a:rPr>
              <a:t>Стабильное качество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3000177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Одинаково вкусный кофе в каждой точке: единые рецепты, зерно и стандарты обжарки.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2349897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F4E37"/>
                </a:solidFill>
                <a:latin typeface="Onest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654697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1F16"/>
                </a:solidFill>
                <a:latin typeface="Onest"/>
              </a:rPr>
              <a:t>Скорость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3000177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Гость получает напиток за 2 минуты — даже в утренний час пик, без потери качества.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37852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F4E37"/>
                </a:solidFill>
                <a:latin typeface="Onest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68332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1F16"/>
                </a:solidFill>
                <a:latin typeface="Onest"/>
              </a:rPr>
              <a:t>Человеческое тепло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502880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Мы помним гостя по имени, улыбаемся и создаём атмосферу, в которую хочется вернуться.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394420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12106"/>
            <a:ext cx="3454400" cy="4356894"/>
          </a:xfrm>
          <a:prstGeom prst="roundRect">
            <a:avLst>
              <a:gd name="adj" fmla="val 2757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368800" y="1612106"/>
            <a:ext cx="3454400" cy="4356894"/>
          </a:xfrm>
          <a:prstGeom prst="roundRect">
            <a:avLst>
              <a:gd name="adj" fmla="val 2757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46228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975600" y="1612106"/>
            <a:ext cx="3454400" cy="4356894"/>
          </a:xfrm>
          <a:prstGeom prst="roundRect">
            <a:avLst>
              <a:gd name="adj" fmla="val 2757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82296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EFE3D2"/>
          </a:solidFill>
          <a:ln>
            <a:noFill/>
          </a:ln>
        </p:spPr>
      </p:sp>
      <p:pic>
        <p:nvPicPr>
          <p:cNvPr id="10" name="pic10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55006"/>
            <a:ext cx="177800" cy="1778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6"/>
          <a:stretch>
            <a:fillRect/>
          </a:stretch>
        </p:blipFill>
        <p:spPr>
          <a:xfrm>
            <a:off x="4724400" y="1955006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1200" y="1955006"/>
            <a:ext cx="177800" cy="177800"/>
          </a:xfrm>
          <a:prstGeom prst="rect">
            <a:avLst/>
          </a:prstGeom>
        </p:spPr>
      </p:pic>
      <p:sp>
        <p:nvSpPr>
          <p:cNvPr id="13" name="text13"/>
          <p:cNvSpPr>
            <a:spLocks noChangeArrowheads="1"/>
          </p:cNvSpPr>
          <p:nvPr/>
        </p:nvSpPr>
        <p:spPr>
          <a:xfrm>
            <a:off x="889000" y="673100"/>
            <a:ext cx="1411684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Обещание гостю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82351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E1F16"/>
                </a:solidFill>
                <a:latin typeface="Bitter"/>
              </a:rPr>
              <a:t>Что вы получаете в любой точке сети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16000" y="239950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E1F16"/>
                </a:solidFill>
                <a:latin typeface="Onest"/>
              </a:rPr>
              <a:t>Кофе за 2 минуты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16000" y="267573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16256"/>
                </a:solidFill>
                <a:latin typeface="Onest"/>
              </a:rPr>
              <a:t>Напиток готовится быстро, без очередей — даже в час пик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22800" y="239950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E1F16"/>
                </a:solidFill>
                <a:latin typeface="Onest"/>
              </a:rPr>
              <a:t>Приветливый сервис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622800" y="267573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16256"/>
                </a:solidFill>
                <a:latin typeface="Onest"/>
              </a:rPr>
              <a:t>Улыбка и внимание к каждому гостю — стандарт, а не исключение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29600" y="239950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2E1F16"/>
                </a:solidFill>
                <a:latin typeface="Onest"/>
              </a:rPr>
              <a:t>Предсказуемое качество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229600" y="267573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716256"/>
                </a:solidFill>
                <a:latin typeface="Onest"/>
              </a:rPr>
              <a:t>Одинаково вкусный кофе в любой точке сети — рецепты и стандарты едины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952500" y="698500"/>
            <a:ext cx="3302000" cy="5334000"/>
          </a:xfrm>
          <a:prstGeom prst="roundRect">
            <a:avLst>
              <a:gd name="adj" fmla="val 2884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4" name="card4"/>
          <p:cNvSpPr/>
          <p:nvPr/>
        </p:nvSpPr>
        <p:spPr>
          <a:xfrm>
            <a:off x="1968500" y="1003300"/>
            <a:ext cx="1270000" cy="1270000"/>
          </a:xfrm>
          <a:prstGeom prst="roundRect">
            <a:avLst>
              <a:gd name="adj" fmla="val 50000"/>
            </a:avLst>
          </a:prstGeom>
          <a:solidFill>
            <a:srgbClr val="F3E9D8"/>
          </a:solidFill>
          <a:ln>
            <a:noFill/>
          </a:ln>
          <a:effectLst>
            <a:outerShdw blurRad="266700" dist="101600" dir="5400000" rotWithShape="0">
              <a:srgbClr val="312119">
                <a:alpha val="12157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412081" y="3136900"/>
            <a:ext cx="2382738" cy="247650"/>
          </a:xfrm>
          <a:prstGeom prst="roundRect">
            <a:avLst>
              <a:gd name="adj" fmla="val 50000"/>
            </a:avLst>
          </a:prstGeom>
          <a:solidFill>
            <a:srgbClr val="DFC7B1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660900" y="698500"/>
            <a:ext cx="3225800" cy="2603500"/>
          </a:xfrm>
          <a:prstGeom prst="roundRect">
            <a:avLst>
              <a:gd name="adj" fmla="val 3658"/>
            </a:avLst>
          </a:prstGeom>
          <a:solidFill>
            <a:srgbClr val="EFE3D2"/>
          </a:solidFill>
          <a:ln w="6350" cap="flat">
            <a:solidFill>
              <a:srgbClr val="CDC0B0"/>
            </a:solidFill>
          </a:ln>
        </p:spPr>
      </p:sp>
      <p:sp>
        <p:nvSpPr>
          <p:cNvPr id="7" name="card7"/>
          <p:cNvSpPr/>
          <p:nvPr/>
        </p:nvSpPr>
        <p:spPr>
          <a:xfrm>
            <a:off x="4895850" y="12065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4895850" y="1655961"/>
            <a:ext cx="76200" cy="76200"/>
          </a:xfrm>
          <a:prstGeom prst="roundRect">
            <a:avLst>
              <a:gd name="adj" fmla="val 50000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8013700" y="698500"/>
            <a:ext cx="3225800" cy="2603500"/>
          </a:xfrm>
          <a:prstGeom prst="roundRect">
            <a:avLst>
              <a:gd name="adj" fmla="val 3658"/>
            </a:avLst>
          </a:prstGeom>
          <a:solidFill>
            <a:srgbClr val="EFE3D2"/>
          </a:solidFill>
          <a:ln w="6350" cap="flat">
            <a:solidFill>
              <a:srgbClr val="CDC0B0"/>
            </a:solidFill>
          </a:ln>
        </p:spPr>
      </p:sp>
      <p:sp>
        <p:nvSpPr>
          <p:cNvPr id="10" name="card10"/>
          <p:cNvSpPr/>
          <p:nvPr/>
        </p:nvSpPr>
        <p:spPr>
          <a:xfrm>
            <a:off x="8248650" y="12065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8248650" y="1655961"/>
            <a:ext cx="76200" cy="76200"/>
          </a:xfrm>
          <a:prstGeom prst="roundRect">
            <a:avLst>
              <a:gd name="adj" fmla="val 50000"/>
            </a:avLst>
          </a:prstGeom>
          <a:solidFill>
            <a:srgbClr val="C0473C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4660900" y="3429000"/>
            <a:ext cx="3225800" cy="2603500"/>
          </a:xfrm>
          <a:prstGeom prst="roundRect">
            <a:avLst>
              <a:gd name="adj" fmla="val 3658"/>
            </a:avLst>
          </a:prstGeom>
          <a:solidFill>
            <a:srgbClr val="EFE3D2"/>
          </a:solidFill>
          <a:ln w="6350" cap="flat">
            <a:solidFill>
              <a:srgbClr val="CDC0B0"/>
            </a:solidFill>
          </a:ln>
        </p:spPr>
      </p:sp>
      <p:sp>
        <p:nvSpPr>
          <p:cNvPr id="13" name="card13"/>
          <p:cNvSpPr/>
          <p:nvPr/>
        </p:nvSpPr>
        <p:spPr>
          <a:xfrm>
            <a:off x="4895850" y="39370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4895850" y="4199830"/>
            <a:ext cx="76200" cy="76200"/>
          </a:xfrm>
          <a:prstGeom prst="roundRect">
            <a:avLst>
              <a:gd name="adj" fmla="val 50000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15" name="card15"/>
          <p:cNvSpPr/>
          <p:nvPr/>
        </p:nvSpPr>
        <p:spPr>
          <a:xfrm>
            <a:off x="8013700" y="3429000"/>
            <a:ext cx="3225800" cy="2603500"/>
          </a:xfrm>
          <a:prstGeom prst="roundRect">
            <a:avLst>
              <a:gd name="adj" fmla="val 3658"/>
            </a:avLst>
          </a:prstGeom>
          <a:solidFill>
            <a:srgbClr val="EFE3D2"/>
          </a:solidFill>
          <a:ln w="6350" cap="flat">
            <a:solidFill>
              <a:srgbClr val="CDC0B0"/>
            </a:solidFill>
          </a:ln>
        </p:spPr>
      </p:sp>
      <p:sp>
        <p:nvSpPr>
          <p:cNvPr id="16" name="card16"/>
          <p:cNvSpPr/>
          <p:nvPr/>
        </p:nvSpPr>
        <p:spPr>
          <a:xfrm>
            <a:off x="8248650" y="3937000"/>
            <a:ext cx="76200" cy="76200"/>
          </a:xfrm>
          <a:prstGeom prst="roundRect">
            <a:avLst>
              <a:gd name="adj" fmla="val 50000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17" name="card17"/>
          <p:cNvSpPr/>
          <p:nvPr/>
        </p:nvSpPr>
        <p:spPr>
          <a:xfrm>
            <a:off x="8248650" y="4199830"/>
            <a:ext cx="76200" cy="76200"/>
          </a:xfrm>
          <a:prstGeom prst="roundRect">
            <a:avLst>
              <a:gd name="adj" fmla="val 50000"/>
            </a:avLst>
          </a:prstGeom>
          <a:solidFill>
            <a:srgbClr val="6F4E37"/>
          </a:solidFill>
          <a:ln>
            <a:noFill/>
          </a:ln>
        </p:spPr>
      </p:sp>
      <p:pic>
        <p:nvPicPr>
          <p:cNvPr id="18" name="pic18"/>
          <p:cNvPicPr/>
          <p:nvPr/>
        </p:nvPicPr>
        <p:blipFill>
          <a:blip r:embed="rId4"/>
          <a:srcRect l="0" t="12687" r="0" b="12687"/>
          <a:stretch>
            <a:fillRect/>
          </a:stretch>
        </p:blipFill>
        <p:spPr>
          <a:xfrm>
            <a:off x="1968500" y="1003300"/>
            <a:ext cx="1270000" cy="1270000"/>
          </a:xfrm>
          <a:prstGeom prst="rect">
            <a:avLst/>
          </a:prstGeom>
        </p:spPr>
      </p:pic>
      <p:sp>
        <p:nvSpPr>
          <p:cNvPr id="19" name="text19"/>
          <p:cNvSpPr>
            <a:spLocks noChangeArrowheads="1"/>
          </p:cNvSpPr>
          <p:nvPr/>
        </p:nvSpPr>
        <p:spPr>
          <a:xfrm>
            <a:off x="1219200" y="2451100"/>
            <a:ext cx="2768600" cy="596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2300"/>
              </a:lnSpc>
            </a:pPr>
            <a:r>
              <a:rPr lang="ru-RU" sz="1900" b="1">
                <a:solidFill>
                  <a:srgbClr val="2E1F16"/>
                </a:solidFill>
                <a:latin typeface="Bitter"/>
              </a:rPr>
              <a:t>Наш гость: два портрета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1325191" y="3194050"/>
            <a:ext cx="2556518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60"/>
              </a:lnSpc>
            </a:pPr>
            <a:r>
              <a:rPr lang="ru-RU" sz="800" b="1" cap="all" spc="32">
                <a:solidFill>
                  <a:srgbClr val="724426"/>
                </a:solidFill>
                <a:latin typeface="Onest"/>
              </a:rPr>
              <a:t>Два сценария: на вынос и работа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219200" y="3557290"/>
            <a:ext cx="2768600" cy="6526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80"/>
              </a:lnSpc>
            </a:pPr>
            <a:r>
              <a:rPr lang="ru-RU" sz="1050" i="1">
                <a:solidFill>
                  <a:srgbClr val="716256"/>
                </a:solidFill>
                <a:latin typeface="Onest"/>
              </a:rPr>
              <a:t>«Утренний гость — кофе с собой в 7:45, средний чек 220 ₽; дневной гость — с ноутбуком в 14:00, средний чек 340 ₽.»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4895850" y="9080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6F4E37"/>
                </a:solidFill>
                <a:latin typeface="Onest"/>
              </a:rPr>
              <a:t>Цели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5060950" y="115128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Утренний: взбодриться, быстро получить кофе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5060950" y="1600716"/>
            <a:ext cx="308240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Дневной: поработать, провести встречу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8248650" y="9080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C0473C"/>
                </a:solidFill>
                <a:latin typeface="Onest"/>
              </a:rPr>
              <a:t>Боли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8413750" y="115128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Утренний: очередь, медленное обслуживание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8413750" y="1600746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Дневной: нет розеток, шум, неудобные стулья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4895850" y="36385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6F4E37"/>
                </a:solidFill>
                <a:latin typeface="Onest"/>
              </a:rPr>
              <a:t>Каналы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5060950" y="3881755"/>
            <a:ext cx="2822972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Утренний: кофейня у метро, соцсети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5060950" y="414461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Дневной: рекомендации, поиск «кофейня с вайфаем»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8248650" y="3638550"/>
            <a:ext cx="33909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b="1" cap="all" spc="119">
                <a:solidFill>
                  <a:srgbClr val="6F4E37"/>
                </a:solidFill>
                <a:latin typeface="Onest"/>
              </a:rPr>
              <a:t>Контекст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8413750" y="3881755"/>
            <a:ext cx="2559129" cy="1993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Утренний: спешит, 7:45, на вынос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8413750" y="4144615"/>
            <a:ext cx="2616200" cy="3859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70"/>
              </a:lnSpc>
            </a:pPr>
            <a:r>
              <a:rPr lang="ru-RU" sz="1050">
                <a:solidFill>
                  <a:srgbClr val="2E1F16"/>
                </a:solidFill>
                <a:latin typeface="Onest"/>
              </a:rPr>
              <a:t>Дневной: 14:00, с ноутбуком, работает 2-3 часа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505248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889000" y="673100"/>
            <a:ext cx="1544677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Продуктовое ядро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82351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E1F16"/>
                </a:solidFill>
                <a:latin typeface="Bitter"/>
              </a:rPr>
              <a:t>Что мы готовим и чего не делаем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562100" y="1961356"/>
            <a:ext cx="1843207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2E1F16"/>
                </a:solidFill>
                <a:latin typeface="Onest"/>
              </a:rPr>
              <a:t>Наш принцип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526506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E1F16"/>
                </a:solidFill>
                <a:latin typeface="Onest"/>
              </a:rPr>
              <a:t>Капучино — напиток-герой на зерне из Бразилии и Эфиопии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3199606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E1F16"/>
                </a:solidFill>
                <a:latin typeface="Onest"/>
              </a:rPr>
              <a:t>Только классические кофейные напитки: эспрессо, капучино, латте, фильтр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92200" y="387270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E1F16"/>
                </a:solidFill>
                <a:latin typeface="Onest"/>
              </a:rPr>
              <a:t>Мы — кофейня, а не столовая: фокус на напитке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972300" y="1961356"/>
            <a:ext cx="1990487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2E1F16"/>
                </a:solidFill>
                <a:latin typeface="Onest"/>
              </a:rPr>
              <a:t>Наши запреты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252650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E1F16"/>
                </a:solidFill>
                <a:latin typeface="Onest"/>
              </a:rPr>
              <a:t>Никаких молочных коктейлей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295195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E1F16"/>
                </a:solidFill>
                <a:latin typeface="Onest"/>
              </a:rPr>
              <a:t>Не разбавляем вкус кофе сиропами и добавками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02400" y="337740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2E1F16"/>
                </a:solidFill>
                <a:latin typeface="Onest"/>
              </a:rPr>
              <a:t>Никакой еды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443236"/>
            <a:ext cx="1933674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598142"/>
            <a:ext cx="3183434" cy="2816622"/>
          </a:xfrm>
          <a:prstGeom prst="roundRect">
            <a:avLst>
              <a:gd name="adj" fmla="val 3381"/>
            </a:avLst>
          </a:prstGeom>
          <a:solidFill>
            <a:srgbClr val="F3E9D8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4504234" y="2598142"/>
            <a:ext cx="3183533" cy="2816622"/>
          </a:xfrm>
          <a:prstGeom prst="roundRect">
            <a:avLst>
              <a:gd name="adj" fmla="val 3381"/>
            </a:avLst>
          </a:prstGeom>
          <a:solidFill>
            <a:srgbClr val="F3E9D8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8246566" y="2598142"/>
            <a:ext cx="3183434" cy="2816622"/>
          </a:xfrm>
          <a:prstGeom prst="roundRect">
            <a:avLst>
              <a:gd name="adj" fmla="val 3381"/>
            </a:avLst>
          </a:prstGeom>
          <a:solidFill>
            <a:srgbClr val="2E1F16"/>
          </a:solidFill>
          <a:ln>
            <a:noFill/>
          </a:ln>
        </p:spPr>
      </p:sp>
      <p:pic>
        <p:nvPicPr>
          <p:cNvPr id="7" name="pic7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97834" y="3898503"/>
            <a:ext cx="254000" cy="215900"/>
          </a:xfrm>
          <a:prstGeom prst="rect">
            <a:avLst/>
          </a:prstGeom>
        </p:spPr>
      </p:pic>
      <p:pic>
        <p:nvPicPr>
          <p:cNvPr id="8" name="pic8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840166" y="3898503"/>
            <a:ext cx="254000" cy="2159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889000" y="1481336"/>
            <a:ext cx="2058789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Стандарт обслуживания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631752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E1F16"/>
                </a:solidFill>
                <a:latin typeface="Bitter"/>
              </a:rPr>
              <a:t>Три шага встречи гостя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66800" y="2864842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1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66800" y="3766542"/>
            <a:ext cx="3088600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2E1F16"/>
                </a:solidFill>
                <a:latin typeface="Onest"/>
              </a:rPr>
              <a:t>Улыбка и приветствие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4124722"/>
            <a:ext cx="2599234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Встречаем гостя тёплой улыбкой и приветствием — задаём тон всему визиту.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809034" y="2864842"/>
            <a:ext cx="3208933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809034" y="3766542"/>
            <a:ext cx="3088719" cy="248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60"/>
              </a:lnSpc>
            </a:pPr>
            <a:r>
              <a:rPr lang="ru-RU" sz="1550" b="1">
                <a:solidFill>
                  <a:srgbClr val="2E1F16"/>
                </a:solidFill>
                <a:latin typeface="Onest"/>
              </a:rPr>
              <a:t>Принятие заказа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809034" y="4124722"/>
            <a:ext cx="2599333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Внимательно слушаем, уточняем детали, предлагаем любимое — гость чувствует, что его ценят.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551366" y="2864842"/>
            <a:ext cx="320883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6F4E37"/>
                </a:solidFill>
                <a:latin typeface="Bitter"/>
              </a:rPr>
              <a:t>3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8551366" y="3766542"/>
            <a:ext cx="2599234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550" b="1">
                <a:solidFill>
                  <a:srgbClr val="EFE3D2"/>
                </a:solidFill>
                <a:latin typeface="Onest"/>
              </a:rPr>
              <a:t>Приготовление и передача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551366" y="4372372"/>
            <a:ext cx="2599234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Onest"/>
              </a:rPr>
              <a:t>Готовим напиток за 120 секунд и передаём с благодарностью — гость уходит с улыбкой.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483717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87116"/>
            <a:ext cx="3556000" cy="2903934"/>
          </a:xfrm>
          <a:prstGeom prst="roundRect">
            <a:avLst>
              <a:gd name="adj" fmla="val 3280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965200" y="1890316"/>
            <a:ext cx="3149600" cy="2497534"/>
          </a:xfrm>
          <a:prstGeom prst="roundRect">
            <a:avLst>
              <a:gd name="adj" fmla="val 3813"/>
            </a:avLst>
          </a:prstGeom>
          <a:solidFill>
            <a:srgbClr val="F3E9D8"/>
          </a:solidFill>
          <a:ln>
            <a:noFill/>
          </a:ln>
          <a:effectLst>
            <a:outerShdw blurRad="266700" dist="101600" dir="5400000" rotWithShape="0">
              <a:srgbClr val="312119">
                <a:alpha val="12157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762000" y="4743450"/>
            <a:ext cx="3556000" cy="1270000"/>
          </a:xfrm>
          <a:prstGeom prst="roundRect">
            <a:avLst>
              <a:gd name="adj" fmla="val 7500"/>
            </a:avLst>
          </a:prstGeom>
          <a:solidFill>
            <a:srgbClr val="2E1F16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4470400" y="1928416"/>
            <a:ext cx="2252067" cy="952500"/>
          </a:xfrm>
          <a:prstGeom prst="roundRect">
            <a:avLst>
              <a:gd name="adj" fmla="val 18000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6824067" y="1928416"/>
            <a:ext cx="2252166" cy="952500"/>
          </a:xfrm>
          <a:prstGeom prst="roundRect">
            <a:avLst>
              <a:gd name="adj" fmla="val 18000"/>
            </a:avLst>
          </a:prstGeom>
          <a:solidFill>
            <a:srgbClr val="A78E79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9177834" y="1928416"/>
            <a:ext cx="2252067" cy="952500"/>
          </a:xfrm>
          <a:prstGeom prst="roundRect">
            <a:avLst>
              <a:gd name="adj" fmla="val 18000"/>
            </a:avLst>
          </a:prstGeom>
          <a:solidFill>
            <a:srgbClr val="CAB7A4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4470400" y="3033316"/>
            <a:ext cx="6959600" cy="2980134"/>
          </a:xfrm>
          <a:prstGeom prst="roundRect">
            <a:avLst>
              <a:gd name="adj" fmla="val 3196"/>
            </a:avLst>
          </a:prstGeom>
          <a:noFill/>
          <a:ln w="6350" cap="flat">
            <a:solidFill>
              <a:srgbClr val="DECEBC"/>
            </a:solidFill>
          </a:ln>
        </p:spPr>
      </p:sp>
      <p:pic>
        <p:nvPicPr>
          <p:cNvPr id="11" name="pic11"/>
          <p:cNvPicPr/>
          <p:nvPr/>
        </p:nvPicPr>
        <p:blipFill>
          <a:blip r:embed="rId4"/>
          <a:srcRect l="0" t="10352" r="0" b="10352"/>
          <a:stretch>
            <a:fillRect/>
          </a:stretch>
        </p:blipFill>
        <p:spPr>
          <a:xfrm>
            <a:off x="965200" y="1890316"/>
            <a:ext cx="3149600" cy="2497534"/>
          </a:xfrm>
          <a:prstGeom prst="rect">
            <a:avLst/>
          </a:prstGeom>
        </p:spPr>
      </p:pic>
      <p:sp>
        <p:nvSpPr>
          <p:cNvPr id="12" name="text12"/>
          <p:cNvSpPr>
            <a:spLocks noChangeArrowheads="1"/>
          </p:cNvSpPr>
          <p:nvPr/>
        </p:nvSpPr>
        <p:spPr>
          <a:xfrm>
            <a:off x="889000" y="673100"/>
            <a:ext cx="1518841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Фирменный стиль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762000" y="950516"/>
            <a:ext cx="113030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150"/>
              </a:lnSpc>
            </a:pPr>
            <a:r>
              <a:rPr lang="ru-RU" sz="3000" b="1" spc="-29">
                <a:solidFill>
                  <a:srgbClr val="2E1F16"/>
                </a:solidFill>
                <a:latin typeface="Bitter"/>
              </a:rPr>
              <a:t>Один бренд — в каждой детали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102420" y="5194300"/>
            <a:ext cx="3450074" cy="378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80"/>
              </a:lnSpc>
            </a:pPr>
            <a:r>
              <a:rPr lang="ru-RU" sz="2400" b="1">
                <a:solidFill>
                  <a:srgbClr val="EFE3D2"/>
                </a:solidFill>
                <a:latin typeface="Bitter"/>
              </a:rPr>
              <a:t>Фирменный стиль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470400" y="1687116"/>
            <a:ext cx="75946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08">
                <a:solidFill>
                  <a:srgbClr val="716256"/>
                </a:solidFill>
                <a:latin typeface="Onest"/>
              </a:rPr>
              <a:t>Палитра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597400" y="2595166"/>
            <a:ext cx="1230392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EFE3D2"/>
                </a:solidFill>
                <a:latin typeface="Onest"/>
              </a:rPr>
              <a:t>Тёплый бежевый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51067" y="2595166"/>
            <a:ext cx="56763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EFE3D2"/>
                </a:solidFill>
                <a:latin typeface="Onest"/>
              </a:rPr>
              <a:t>Графит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9304834" y="2595166"/>
            <a:ext cx="104144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EFE3D2"/>
                </a:solidFill>
                <a:latin typeface="Onest"/>
              </a:rPr>
              <a:t>Терракотовый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4756150" y="3783013"/>
            <a:ext cx="7023100" cy="1498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80"/>
              </a:lnSpc>
            </a:pPr>
            <a:r>
              <a:rPr lang="ru-RU" sz="900" cap="all" spc="108">
                <a:solidFill>
                  <a:srgbClr val="716256"/>
                </a:solidFill>
                <a:latin typeface="Onest"/>
              </a:rPr>
              <a:t>Типографика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756150" y="4030663"/>
            <a:ext cx="7023100" cy="3759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60"/>
              </a:lnSpc>
            </a:pPr>
            <a:r>
              <a:rPr lang="ru-RU" sz="2600" b="1">
                <a:solidFill>
                  <a:srgbClr val="2E1F16"/>
                </a:solidFill>
                <a:latin typeface="Bitter"/>
              </a:rPr>
              <a:t>Кофейня на Ленина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4756150" y="4539853"/>
            <a:ext cx="64135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300">
                <a:solidFill>
                  <a:srgbClr val="716256"/>
                </a:solidFill>
                <a:latin typeface="Onest"/>
              </a:rPr>
              <a:t>Тёплая палитра, характерный шрифт и узнаваемая упаковка: как мы выглядим в любой точке сети.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4756150" y="5085953"/>
            <a:ext cx="70231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6F4E37"/>
                </a:solidFill>
                <a:latin typeface="Onest"/>
              </a:rPr>
              <a:t>Заголовочный шрифт — TT Commons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762000" y="601345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16256"/>
                </a:solidFill>
                <a:latin typeface="Onest"/>
              </a:rPr>
              <a:t>Палитра и шрифт — основа стиля, применяются во всех точках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61927"/>
            <a:ext cx="1567755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889000" y="1800027"/>
            <a:ext cx="1619687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Тон коммуникации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71092"/>
            <a:ext cx="11303000" cy="4927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780"/>
              </a:lnSpc>
            </a:pPr>
            <a:r>
              <a:rPr lang="ru-RU" sz="3600" b="1" spc="-35">
                <a:solidFill>
                  <a:srgbClr val="2E1F16"/>
                </a:solidFill>
                <a:latin typeface="Bitter"/>
              </a:rPr>
              <a:t>Говорим тепло и по делу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179763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E1F16"/>
                </a:solidFill>
                <a:latin typeface="Onest"/>
              </a:rPr>
              <a:t>Как говорим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624213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16256"/>
                </a:solidFill>
                <a:latin typeface="Onest"/>
              </a:rPr>
              <a:t>Коротко, тепло, по делу. Обращаемся на «вы», без канцелярита и панибратства. Пример: «Ваш латте готов, приятного дня!»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62700" y="3179763"/>
            <a:ext cx="5702300" cy="27559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70"/>
              </a:lnSpc>
            </a:pPr>
            <a:r>
              <a:rPr lang="ru-RU" sz="1800" b="1">
                <a:solidFill>
                  <a:srgbClr val="2E1F16"/>
                </a:solidFill>
                <a:latin typeface="Onest"/>
              </a:rPr>
              <a:t>Как не говорим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62700" y="3624213"/>
            <a:ext cx="5092700" cy="8660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240"/>
              </a:lnSpc>
            </a:pPr>
            <a:r>
              <a:rPr lang="ru-RU" sz="1400">
                <a:solidFill>
                  <a:srgbClr val="716256"/>
                </a:solidFill>
                <a:latin typeface="Onest"/>
              </a:rPr>
              <a:t>Без «уважаемый гость» и без «кофе готов, забирай». Не используем шаблонные фразы и не фамильярничаем. Пример: «Держите ваш кофе» — так не говорим.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88652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16256"/>
                </a:solidFill>
                <a:latin typeface="Onest"/>
              </a:rPr>
              <a:t>Каждая фраза — часть бренда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758825"/>
            <a:ext cx="1351459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38328" y="2097128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38328" y="3026610"/>
            <a:ext cx="161645" cy="161645"/>
          </a:xfrm>
          <a:prstGeom prst="roundRect">
            <a:avLst>
              <a:gd name="adj" fmla="val 29462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38328" y="3956091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738328" y="4885572"/>
            <a:ext cx="161645" cy="161644"/>
          </a:xfrm>
          <a:prstGeom prst="roundRect">
            <a:avLst>
              <a:gd name="adj" fmla="val 29462"/>
            </a:avLst>
          </a:prstGeom>
          <a:solidFill>
            <a:srgbClr val="6F4E37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89000" y="796925"/>
            <a:ext cx="1360130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Границы бренда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1067991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E1F16"/>
                </a:solidFill>
                <a:latin typeface="Bitter"/>
              </a:rPr>
              <a:t>Чего бренд не делает никогда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9500" y="2018605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E1F16"/>
                </a:solidFill>
                <a:latin typeface="Onest"/>
              </a:rPr>
              <a:t>Не продаём несвежие напитки</a:t>
            </a:r>
            <a:r>
              <a:rPr lang="ru-RU" sz="1900">
                <a:solidFill>
                  <a:srgbClr val="2E1F16"/>
                </a:solidFill>
                <a:latin typeface="Onest"/>
              </a:rPr>
              <a:t> Каждый напиток готовим после заказа — никаких заготовок и повторной подачи.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9500" y="2948087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E1F16"/>
                </a:solidFill>
                <a:latin typeface="Onest"/>
              </a:rPr>
              <a:t>Не экономим на зерне</a:t>
            </a:r>
            <a:r>
              <a:rPr lang="ru-RU" sz="1900">
                <a:solidFill>
                  <a:srgbClr val="2E1F16"/>
                </a:solidFill>
                <a:latin typeface="Onest"/>
              </a:rPr>
              <a:t> Только проверенная обжарка и свежий помол — вкус не зависит от точки.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9500" y="3877568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E1F16"/>
                </a:solidFill>
                <a:latin typeface="Onest"/>
              </a:rPr>
              <a:t>Не игнорируем гостя</a:t>
            </a:r>
            <a:r>
              <a:rPr lang="ru-RU" sz="1900">
                <a:solidFill>
                  <a:srgbClr val="2E1F16"/>
                </a:solidFill>
                <a:latin typeface="Onest"/>
              </a:rPr>
              <a:t> Приветствуем каждого, даже в час пик, и не оставляем без внимания.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9500" y="4807049"/>
            <a:ext cx="9232900" cy="6881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59"/>
              </a:lnSpc>
            </a:pPr>
            <a:r>
              <a:rPr lang="ru-RU" sz="1900" b="1">
                <a:solidFill>
                  <a:srgbClr val="2E1F16"/>
                </a:solidFill>
                <a:latin typeface="Onest"/>
              </a:rPr>
              <a:t>Не допускаем грязную точку</a:t>
            </a:r>
            <a:r>
              <a:rPr lang="ru-RU" sz="1900">
                <a:solidFill>
                  <a:srgbClr val="2E1F16"/>
                </a:solidFill>
                <a:latin typeface="Onest"/>
              </a:rPr>
              <a:t> Чистота зала и оборудования — обязательное условие работы каждый день.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5889526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16256"/>
                </a:solidFill>
                <a:latin typeface="Onest"/>
              </a:rPr>
              <a:t>Эти правила действуют в каждой точке сети без исключений.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858963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782638"/>
            <a:ext cx="11303000" cy="4794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E1F16"/>
                </a:solidFill>
                <a:latin typeface="Bitter"/>
              </a:rPr>
              <a:t>Соблюдение бренда: стабильный рост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414463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716256"/>
                </a:solidFill>
                <a:latin typeface="Onest"/>
              </a:rPr>
              <a:t>Оценки тайного гостя, 2023–2025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5827713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16256"/>
                </a:solidFill>
                <a:latin typeface="Onest"/>
              </a:rPr>
              <a:t>Оценка тайного гостя выросла с 4,2 до 4,8 за три года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09284"/>
                </a:solidFill>
                <a:latin typeface="Onest"/>
              </a:rPr>
              <a:t>Внутренние данные сети, 2023–2025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3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107083" cy="220266"/>
          </a:xfrm>
          <a:prstGeom prst="roundRect">
            <a:avLst>
              <a:gd name="adj" fmla="val 50000"/>
            </a:avLst>
          </a:prstGeom>
          <a:solidFill>
            <a:srgbClr val="E1CAB4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62906"/>
            <a:ext cx="2552700" cy="4306094"/>
          </a:xfrm>
          <a:prstGeom prst="roundRect">
            <a:avLst>
              <a:gd name="adj" fmla="val 3731"/>
            </a:avLst>
          </a:prstGeom>
          <a:solidFill>
            <a:srgbClr val="DECEBC"/>
          </a:solidFill>
          <a:ln w="12700" cap="flat">
            <a:solidFill>
              <a:srgbClr val="6F4E37"/>
            </a:solidFill>
          </a:ln>
        </p:spPr>
      </p:sp>
      <p:sp>
        <p:nvSpPr>
          <p:cNvPr id="5" name="card5"/>
          <p:cNvSpPr/>
          <p:nvPr/>
        </p:nvSpPr>
        <p:spPr>
          <a:xfrm>
            <a:off x="977900" y="2272506"/>
            <a:ext cx="2120900" cy="463550"/>
          </a:xfrm>
          <a:prstGeom prst="roundRect">
            <a:avLst>
              <a:gd name="adj" fmla="val 28767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977900" y="2850356"/>
            <a:ext cx="2120900" cy="463550"/>
          </a:xfrm>
          <a:prstGeom prst="roundRect">
            <a:avLst>
              <a:gd name="adj" fmla="val 28767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977900" y="3428206"/>
            <a:ext cx="2120900" cy="647700"/>
          </a:xfrm>
          <a:prstGeom prst="roundRect">
            <a:avLst>
              <a:gd name="adj" fmla="val 20588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3467100" y="1662906"/>
            <a:ext cx="2552700" cy="4306094"/>
          </a:xfrm>
          <a:prstGeom prst="roundRect">
            <a:avLst>
              <a:gd name="adj" fmla="val 373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3670300" y="2259806"/>
            <a:ext cx="2146300" cy="463550"/>
          </a:xfrm>
          <a:prstGeom prst="roundRect">
            <a:avLst>
              <a:gd name="adj" fmla="val 28767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3670300" y="2837656"/>
            <a:ext cx="2146300" cy="647700"/>
          </a:xfrm>
          <a:prstGeom prst="roundRect">
            <a:avLst>
              <a:gd name="adj" fmla="val 20588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11" name="card11"/>
          <p:cNvSpPr/>
          <p:nvPr/>
        </p:nvSpPr>
        <p:spPr>
          <a:xfrm>
            <a:off x="6172200" y="1662906"/>
            <a:ext cx="2552700" cy="4306094"/>
          </a:xfrm>
          <a:prstGeom prst="roundRect">
            <a:avLst>
              <a:gd name="adj" fmla="val 373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12" name="card12"/>
          <p:cNvSpPr/>
          <p:nvPr/>
        </p:nvSpPr>
        <p:spPr>
          <a:xfrm>
            <a:off x="6375400" y="2259806"/>
            <a:ext cx="2146300" cy="463550"/>
          </a:xfrm>
          <a:prstGeom prst="roundRect">
            <a:avLst>
              <a:gd name="adj" fmla="val 28767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13" name="card13"/>
          <p:cNvSpPr/>
          <p:nvPr/>
        </p:nvSpPr>
        <p:spPr>
          <a:xfrm>
            <a:off x="6375400" y="2837656"/>
            <a:ext cx="2146300" cy="831850"/>
          </a:xfrm>
          <a:prstGeom prst="roundRect">
            <a:avLst>
              <a:gd name="adj" fmla="val 16030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8877300" y="1662906"/>
            <a:ext cx="2552700" cy="4306094"/>
          </a:xfrm>
          <a:prstGeom prst="roundRect">
            <a:avLst>
              <a:gd name="adj" fmla="val 3731"/>
            </a:avLst>
          </a:prstGeom>
          <a:solidFill>
            <a:srgbClr val="F3E9D8"/>
          </a:solidFill>
          <a:ln>
            <a:noFill/>
          </a:ln>
          <a:effectLst>
            <a:outerShdw blurRad="215900" dist="76200" dir="5400000" rotWithShape="0">
              <a:srgbClr val="311D14">
                <a:alpha val="10196"/>
              </a:srgbClr>
            </a:outerShdw>
          </a:effectLst>
        </p:spPr>
      </p:sp>
      <p:sp>
        <p:nvSpPr>
          <p:cNvPr id="15" name="card15"/>
          <p:cNvSpPr/>
          <p:nvPr/>
        </p:nvSpPr>
        <p:spPr>
          <a:xfrm>
            <a:off x="9080500" y="2259806"/>
            <a:ext cx="2146300" cy="463550"/>
          </a:xfrm>
          <a:prstGeom prst="roundRect">
            <a:avLst>
              <a:gd name="adj" fmla="val 28767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16" name="card16"/>
          <p:cNvSpPr/>
          <p:nvPr/>
        </p:nvSpPr>
        <p:spPr>
          <a:xfrm>
            <a:off x="9080500" y="2837656"/>
            <a:ext cx="2146300" cy="647700"/>
          </a:xfrm>
          <a:prstGeom prst="roundRect">
            <a:avLst>
              <a:gd name="adj" fmla="val 20588"/>
            </a:avLst>
          </a:prstGeom>
          <a:solidFill>
            <a:srgbClr val="EFE3D2"/>
          </a:solidFill>
          <a:ln>
            <a:noFill/>
          </a:ln>
        </p:spPr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89000" y="673100"/>
            <a:ext cx="1066879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43">
                <a:solidFill>
                  <a:srgbClr val="724426"/>
                </a:solidFill>
                <a:latin typeface="Onest"/>
              </a:rPr>
              <a:t>План на 2026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82351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E1F16"/>
                </a:solidFill>
                <a:latin typeface="Bitter"/>
              </a:rPr>
              <a:t>План на 2026 год и следующий шаг для партнёра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977900" y="1904206"/>
            <a:ext cx="298351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F4E37"/>
                </a:solidFill>
                <a:latin typeface="Onest"/>
              </a:rPr>
              <a:t>Q1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2611239" y="1948656"/>
            <a:ext cx="712097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6F4E37"/>
                </a:solidFill>
                <a:latin typeface="Onest"/>
              </a:rPr>
              <a:t>Сейчас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1143000" y="2412206"/>
            <a:ext cx="214884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Подписание бренд-бука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143000" y="2990056"/>
            <a:ext cx="214884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аудит точек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143000" y="3567906"/>
            <a:ext cx="1816100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запуск пилотной программы лояльности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3670300" y="1891506"/>
            <a:ext cx="329307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Q2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5481241" y="1935956"/>
            <a:ext cx="559895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16256"/>
                </a:solidFill>
                <a:latin typeface="Onest"/>
              </a:rPr>
              <a:t>План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3835400" y="2399506"/>
            <a:ext cx="21793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Открытие 2 новых точек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3835400" y="2977356"/>
            <a:ext cx="1841500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запуск полной программы лояльности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6375400" y="1891506"/>
            <a:ext cx="334268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Q3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186341" y="1935956"/>
            <a:ext cx="559895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16256"/>
                </a:solidFill>
                <a:latin typeface="Onest"/>
              </a:rPr>
              <a:t>План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6540500" y="2399506"/>
            <a:ext cx="21793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Открытие 2 новых точек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6540500" y="2977356"/>
            <a:ext cx="1841500" cy="565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усиленное обучение бариста (тренинги, аттестация)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9080500" y="1891506"/>
            <a:ext cx="339527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716256"/>
                </a:solidFill>
                <a:latin typeface="Onest"/>
              </a:rPr>
              <a:t>Q4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10891441" y="1935956"/>
            <a:ext cx="559895" cy="134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60"/>
              </a:lnSpc>
            </a:pPr>
            <a:r>
              <a:rPr lang="ru-RU" sz="800" cap="all" spc="96">
                <a:solidFill>
                  <a:srgbClr val="716256"/>
                </a:solidFill>
                <a:latin typeface="Onest"/>
              </a:rPr>
              <a:t>План</a:t>
            </a:r>
          </a:p>
        </p:txBody>
      </p:sp>
      <p:sp>
        <p:nvSpPr>
          <p:cNvPr id="34" name="text34"/>
          <p:cNvSpPr>
            <a:spLocks noChangeArrowheads="1"/>
          </p:cNvSpPr>
          <p:nvPr/>
        </p:nvSpPr>
        <p:spPr>
          <a:xfrm>
            <a:off x="9245600" y="2399506"/>
            <a:ext cx="21793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Открытие 1 новой точки</a:t>
            </a:r>
          </a:p>
        </p:txBody>
      </p:sp>
      <p:sp>
        <p:nvSpPr>
          <p:cNvPr id="35" name="text35"/>
          <p:cNvSpPr>
            <a:spLocks noChangeArrowheads="1"/>
          </p:cNvSpPr>
          <p:nvPr/>
        </p:nvSpPr>
        <p:spPr>
          <a:xfrm>
            <a:off x="9245600" y="2977356"/>
            <a:ext cx="1841500" cy="381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150" b="1">
                <a:solidFill>
                  <a:srgbClr val="2E1F16"/>
                </a:solidFill>
                <a:latin typeface="Onest"/>
              </a:rPr>
              <a:t>итоговый аудит соблюдения бренда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Платформа бренда сети кофеен — пример презентации</dc:title>
  <dc:creator>Слайда</dc:creator>
</cp:coreProperties>
</file>