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Oswald"/>
      <p:regular r:id="rId204"/>
      <p:bold r:id="rId205"/>
    </p:embeddedFont>
    <p:embeddedFont>
      <p:font typeface="Golos Tex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E651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E6510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420</c:v>
                </c:pt>
                <c:pt idx="1">
                  <c:v>450</c:v>
                </c:pt>
                <c:pt idx="2">
                  <c:v>510</c:v>
                </c:pt>
                <c:pt idx="3">
                  <c:v>580</c:v>
                </c:pt>
                <c:pt idx="4">
                  <c:v>640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3272B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66A6E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коллеги! Рад приветствовать вас на нашей конференции. Я Иван Петров, генеральный директор компании «ТехноПром». Сегодня я расскажу, как мы за два года вдвое сократили издержки и подняли качество продукции, и почему наше решение может быть полезно каждому из вас.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приглашаем вас к сотрудничеству. Начнём с пилотного проекта: проведём совместные испытания на вашем производстве и покажем экономический эффект на реальных данных. Мы гибко подходим к условиям партнёрства и готовы обсуждать индивидуальные форматы. Свяжитесь с нами — обсудим детали и ближайшие шаги. Спасибо за внимание, готов ответить на ваши вопросы.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были с нами. Мы открыты к диалогу и готовы обсудить, как наши решения могут помочь вашему бизнесу. Задавайте вопросы — с удовольствием ответим. Также вы можете связаться с нами по телефону, электронной почте или через сайт. Будем рады сотрудничеству!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Начну с главного: мы — группа «ПромТех», работаем на рынке промышленного производства уже 18 лет. У нас три собственные производственные площадки в России, где трудятся 1200 специалистов. Ежегодно мы выпускаем 45 тысяч тонн металлоизделий и компонентов, а наша продукция поставляется в 13 стран мира. Эти цифры — фундамент, на котором построены все наши решения, о которых расскажу дальше.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рынка: за последние пять лет он вырос с 420 до 640 миллиардов рублей. Это почти 11 процентов среднегодового роста. Драйверы — активное импортозамещение и модернизация производств. Мы видим, что спрос на отечественное оборудование будет только усиливаться, и наша компания готова отвечать на этот запрос.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Наша ключевая идея проста: интеллектуальная автоматизация позволяет снизить себестоимость на 30% без потери качества. Мы не просто автоматизируем отдельные операции — мы внедряем систему, которая в реальном времени оптимизирует каждый цикл обработки. Это даёт нашим партнёрам рост маржинальности без капитальных затрат на новое оборудование. Дальше я покажу, почему отрасль остро нуждается в таком решении.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честно посмотрим на то, с чем сегодня сталкивается каждый производитель. Средний возраст оборудования на наших заводах — четверть века, и это не просто цифра: это 15% потерянного времени, которое мы могли бы потратить на выпуск продукции. Вторая головная боль — кадры: инженеров и операторов просто не хватает, и отрасль теряет на этом сотни миллиардов рублей в год. При этом издержки растут — себестоимость за два года подскочила на 18%. И всё это накладывается на то, что лишь 12% предприятий реально оцифровали свои процессы. Выходит замкнутый круг: старое оборудование требует ручного труда, ручной труд требует людей, которых нет, а всё вместе — съедает прибыль. Мы в своей работе с заводами видим эти проблемы изнутри, и именно поэтому построили решение, которое бьёт сразу по всем четырём фронтам. О нём и поговорим дальше.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мы говорим об автоматизации, чаще всего представляют полную замену цеха. Мы пошли другим путём: наша линия встраивается в действующее производство и начинает работать уже через две недели. Ключевое отличие — мы не останавливаем конвейер и не требуем перепроектирования. Модульная конструкция позволяет начать с одной операции и масштабироваться до полной автоматизации участка. Именно это делает решение доступным для средних предприятий, которые не могут позволить себе остановку на месяцы.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цифры: до внедрения нашего решения издержки на единицу продукции составляли 100%, а после — всего 70%. Производительность выросла на 40%, а срок окупаемости — всего 12 месяцев. Это не обещания, а реальные результаты наших клиентов. Давайте разберём, за счёт чего достигается такой эффект.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Через год после запуска мы видим конкретные цифры. Выпуск продукции вырос на 38 процентов — это позволило заводу принимать новые заказы без расширения штата. Экономия на энергоресурсах составила 27 процентов, а простои оборудования сократились почти вдвое. Проект полностью окупился за 14 месяцев. Дальше покажу, что говорят сами руководители предприятия.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просто строим планы — у нас уже есть чёткая дорожная карта на три года. В 2026-м мы расширяем линейку продуктов, чтобы закрыть растущие запросы наших ключевых отраслей. В 2027-м запускаем новую производственную площадку — это даст нам плюс 40% мощностей и возможность брать более крупные заказы. А в 2028-м выходим на экспортные рынки: сертификация по международным стандартам уже в работе. Каждый этап — это не просто цель, а конкретные шаги, которые мы уже начали реализовывать. Поэтому мы приглашаем партнёров, которые хотят расти вместе с нами.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6993b0f9089a61e7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57b311e5bc1e8be8.png"/><Relationship Id="rId4" Type="http://schemas.openxmlformats.org/officeDocument/2006/relationships/image" Target="../media/mf822730879c6eb75.png"/><Relationship Id="rId5" Type="http://schemas.openxmlformats.org/officeDocument/2006/relationships/image" Target="../media/m747b5f19da29cda3.sv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57b311e5bc1e8be8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7b311e5bc1e8be8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7b311e5bc1e8be8.png"/><Relationship Id="rId100" Type="http://schemas.openxmlformats.org/officeDocument/2006/relationships/chart" Target="../charts/char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8c0ec62cfc6f276b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57b311e5bc1e8be8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57b311e5bc1e8be8.png"/><Relationship Id="rId4" Type="http://schemas.openxmlformats.org/officeDocument/2006/relationships/image" Target="../media/m1d29653f2d69be8d.jpe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7b311e5bc1e8be8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57b311e5bc1e8be8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bac372a2bfa1cbe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3054548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3272B"/>
                </a:solidFill>
                <a:latin typeface="JetBrains Mono"/>
              </a:rPr>
              <a:t>Производственная компания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18439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5100"/>
                </a:solidFill>
                <a:latin typeface="JetBrains Mono"/>
              </a:rPr>
              <a:t>Отраслевая конференция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9998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cap="all">
                <a:solidFill>
                  <a:srgbClr val="23272B"/>
                </a:solidFill>
                <a:latin typeface="Oswald"/>
              </a:rPr>
              <a:t>ТехноПром: производство будущего уже сегодня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418211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66A6E"/>
                </a:solidFill>
                <a:latin typeface="Golos Text"/>
              </a:rPr>
              <a:t>Как мы вдвое сократили издержки и повысили качество продукции с помощью собственной автоматизированной линии — и как это может сработать для вас.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904230"/>
            <a:ext cx="1570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92190"/>
            <a:ext cx="14491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Иван Петров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75991" y="5904230"/>
            <a:ext cx="282481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375991" y="6092190"/>
            <a:ext cx="270390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Генеральный директор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035649" y="5904230"/>
            <a:ext cx="630644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035649" y="6092190"/>
            <a:ext cx="630644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Для участников конференции и потенциальных партнёров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272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594523"/>
            <a:ext cx="2297509" cy="533400"/>
          </a:xfrm>
          <a:prstGeom prst="roundRect">
            <a:avLst>
              <a:gd name="adj" fmla="val 28571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211909" y="4594523"/>
            <a:ext cx="2418655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E8E8EB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93900"/>
            <a:ext cx="2413000" cy="2413000"/>
          </a:xfrm>
          <a:prstGeom prst="roundRect">
            <a:avLst>
              <a:gd name="adj" fmla="val 789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225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725632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E8EA"/>
                </a:solidFill>
                <a:latin typeface="JetBrains Mono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41227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7E9EB"/>
                </a:solidFill>
                <a:latin typeface="Oswald"/>
              </a:rPr>
              <a:t>Приглашаем к сотрудничеству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35468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7E8EB"/>
                </a:solidFill>
                <a:latin typeface="Golos Text"/>
              </a:rPr>
              <a:t>Начните с пилотного проекта: мы проведём совместные испытания на вашем производстве и покажем экономический эффект на реальных данных.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58969" y="4758353"/>
            <a:ext cx="1903571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Обсудить пилот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396764" y="4758353"/>
            <a:ext cx="204894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E7E9EB"/>
                </a:solidFill>
                <a:latin typeface="Golos Text"/>
              </a:rPr>
              <a:t>Связаться с нами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84700"/>
            <a:ext cx="2692400" cy="292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E7E9EB"/>
                </a:solidFill>
                <a:latin typeface="JetBrains Mono"/>
              </a:rPr>
              <a:t>Сканируйте QR-код, чтобы назначить встречу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613275"/>
            <a:ext cx="3073400" cy="876300"/>
          </a:xfrm>
          <a:prstGeom prst="roundRect">
            <a:avLst>
              <a:gd name="adj" fmla="val 2173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613275"/>
            <a:ext cx="3073400" cy="876300"/>
          </a:xfrm>
          <a:prstGeom prst="roundRect">
            <a:avLst>
              <a:gd name="adj" fmla="val 2173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613275"/>
            <a:ext cx="3073400" cy="876300"/>
          </a:xfrm>
          <a:prstGeom prst="roundRect">
            <a:avLst>
              <a:gd name="adj" fmla="val 2173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36398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5100"/>
                </a:solidFill>
                <a:latin typeface="JetBrains Mono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654175"/>
            <a:ext cx="10693400" cy="179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23272B"/>
                </a:solidFill>
                <a:latin typeface="Oswald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5083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66A6E"/>
                </a:solidFill>
                <a:latin typeface="Golos Text"/>
              </a:rPr>
              <a:t>Готовы обсудить сотрудничество и ответить на ваши вопросы.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Телефон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+7 (495) 123-45-67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Email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info@promtech.ru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847590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Сайт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5053330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www.promtech.ru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68399"/>
            <a:ext cx="1683544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470150"/>
            <a:ext cx="3420467" cy="2019300"/>
          </a:xfrm>
          <a:prstGeom prst="roundRect">
            <a:avLst>
              <a:gd name="adj" fmla="val 943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4385667" y="2470150"/>
            <a:ext cx="3420566" cy="2019300"/>
          </a:xfrm>
          <a:prstGeom prst="roundRect">
            <a:avLst>
              <a:gd name="adj" fmla="val 943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8009434" y="2470150"/>
            <a:ext cx="3420566" cy="2019300"/>
          </a:xfrm>
          <a:prstGeom prst="roundRect">
            <a:avLst>
              <a:gd name="adj" fmla="val 943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4692650"/>
            <a:ext cx="3420467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card8"/>
          <p:cNvSpPr/>
          <p:nvPr/>
        </p:nvSpPr>
        <p:spPr>
          <a:xfrm>
            <a:off x="4385667" y="4692650"/>
            <a:ext cx="3420566" cy="1797050"/>
          </a:xfrm>
          <a:prstGeom prst="roundRect">
            <a:avLst>
              <a:gd name="adj" fmla="val 1060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63600" y="406499"/>
            <a:ext cx="1841437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Компания в цифрах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727770"/>
            <a:ext cx="10693400" cy="15328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rgbClr val="23272B"/>
                </a:solidFill>
                <a:latin typeface="Oswald"/>
              </a:rPr>
              <a:t>Группа «ПромТех» — 18 лет на рынке промышленного производства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54100" y="2736850"/>
            <a:ext cx="34712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2008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4100" y="3470275"/>
            <a:ext cx="340352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Год основания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54100" y="3769360"/>
            <a:ext cx="340352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Работаем с 2008 года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7767" y="273685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7767" y="3473450"/>
            <a:ext cx="2861766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Производственные площадки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7767" y="399161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3 завода в России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01534" y="273685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1 200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301534" y="3470275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Штат сотрудников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01534" y="376936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Инженеры и рабочий персонал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54100" y="4959350"/>
            <a:ext cx="34712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45 000 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54100" y="5692775"/>
            <a:ext cx="340352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Объём выпуска в год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54100" y="5991860"/>
            <a:ext cx="340352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Металлоизделий и компонентов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7767" y="495935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13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7767" y="5692775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География поставок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7767" y="599186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Россия и 12 стран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компании,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095500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57785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Объём рынка промышленного оборудования в России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666875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66A6E"/>
                </a:solidFill>
                <a:latin typeface="Golos Text"/>
              </a:rPr>
              <a:t>Млрд руб., 2021–2025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5409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Среднегодовой рост 11% — рынок устойчиво растёт на фоне импортозамещения.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Источник: отраслевая аналитика, 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1329"/>
            <a:ext cx="1339949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669429"/>
            <a:ext cx="142912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Ключевая идея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073249"/>
            <a:ext cx="10693400" cy="23594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cap="all">
                <a:solidFill>
                  <a:srgbClr val="23272B"/>
                </a:solidFill>
                <a:latin typeface="Oswald"/>
              </a:rPr>
              <a:t>Интеллектуальная автоматизация снижает себестоимость на 30% без потери качества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51796"/>
            <a:ext cx="8915400" cy="2184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666A6E"/>
                </a:solidFill>
                <a:latin typeface="Golos Text"/>
              </a:rPr>
              <a:t>Мы объединяем промышленные станки с ИИ-алгоритмами оптимизации, которые в реальном времени подстраивают режимы обработки. Это сокращает расход материалов и энергии, а качество продукции остаётся стабильно высоким. Для заказчика это означает рост маржинальности без инвестиций в новое оборудование.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972965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69630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69630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673100"/>
            <a:ext cx="218874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Болевые точки отрасли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102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Проблемы отрасли: цена бездействия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9916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880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Устаревший парк оборудования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1579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Средний возраст станков — 25+ лет. Износ ведёт к простоям и потерям до 15% производственного времени.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9916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880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Дефицит квалифицированных кадров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1579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Нехватка инженеров и операторов ЧПУ. Простои из-за отсутствия персонала обходятся в 200+ млрд ₽ в год по отрасли.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50935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3986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Рост издержек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6756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Сырьё, энергия и логистика дорожают. Себестоимость продукции выросла на 18% за два года.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50935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3986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Низкая цифровизация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67560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Только 12% предприятий используют цифровые системы управления производством. Остальные теряют до 10% выручки на ручных операциях.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отраслевых ассоциаций, 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4" name="card4"/>
          <p:cNvSpPr/>
          <p:nvPr/>
        </p:nvSpPr>
        <p:spPr>
          <a:xfrm>
            <a:off x="5823588" y="4178839"/>
            <a:ext cx="125723" cy="125723"/>
          </a:xfrm>
          <a:prstGeom prst="roundRect">
            <a:avLst>
              <a:gd name="adj" fmla="val 22728"/>
            </a:avLst>
          </a:prstGeom>
          <a:solidFill>
            <a:srgbClr val="E65100"/>
          </a:solidFill>
          <a:ln>
            <a:noFill/>
          </a:ln>
        </p:spPr>
      </p:sp>
      <p:pic>
        <p:nvPicPr>
          <p:cNvPr id="5" name="pic5"/>
          <p:cNvPicPr/>
          <p:nvPr/>
        </p:nvPicPr>
        <p:blipFill>
          <a:blip r:embed="rId4"/>
          <a:srcRect l="28671" t="0" r="28671" b="0"/>
          <a:stretch>
            <a:fillRect/>
          </a:stretch>
        </p:blipFill>
        <p:spPr>
          <a:xfrm>
            <a:off x="12700" y="12700"/>
            <a:ext cx="5181600" cy="6832600"/>
          </a:xfrm>
          <a:prstGeom prst="rect">
            <a:avLst/>
          </a:prstGeom>
        </p:spPr>
      </p:pic>
      <p:sp>
        <p:nvSpPr>
          <p:cNvPr id="6" name="text6"/>
          <p:cNvSpPr>
            <a:spLocks noChangeArrowheads="1"/>
          </p:cNvSpPr>
          <p:nvPr/>
        </p:nvSpPr>
        <p:spPr>
          <a:xfrm>
            <a:off x="5842000" y="630555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5100"/>
                </a:solidFill>
                <a:latin typeface="JetBrains Mono"/>
              </a:rPr>
              <a:t>Наше решение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933450"/>
            <a:ext cx="5613400" cy="1270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23272B"/>
                </a:solidFill>
                <a:latin typeface="Oswald"/>
              </a:rPr>
              <a:t>Линия «Промтех-Авто»: автоматизация без остановки производства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5842000" y="2426345"/>
            <a:ext cx="56134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66A6E"/>
                </a:solidFill>
                <a:latin typeface="Golos Text"/>
              </a:rPr>
              <a:t>Роботизированная линия «Промтех-Авто» встраивается в действующий цех за 14 дней и не требует остановки основного конвейера. Модульная архитектура позволяет наращивать мощность от 500 до 5 000 операций в смену без перепроектирования площадей.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121400" y="4103588"/>
            <a:ext cx="5334000" cy="7842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25"/>
              </a:lnSpc>
            </a:pPr>
            <a:r>
              <a:rPr lang="ru-RU" sz="1350">
                <a:solidFill>
                  <a:srgbClr val="23272B"/>
                </a:solidFill>
                <a:latin typeface="Golos Text"/>
              </a:rPr>
              <a:t>Отличие от стандартных решений — адаптация под существующее оборудование, а не замена производственной инфраструктуры.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69715"/>
            <a:ext cx="1727101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910185"/>
            <a:ext cx="10668000" cy="2235200"/>
          </a:xfrm>
          <a:prstGeom prst="roundRect">
            <a:avLst>
              <a:gd name="adj" fmla="val 852"/>
            </a:avLst>
          </a:prstGeom>
          <a:noFill/>
          <a:ln w="12700" cap="flat">
            <a:solidFill>
              <a:srgbClr val="EBD7D1"/>
            </a:solidFill>
          </a:ln>
        </p:spPr>
      </p:sp>
      <p:sp>
        <p:nvSpPr>
          <p:cNvPr id="5" name="card5"/>
          <p:cNvSpPr/>
          <p:nvPr/>
        </p:nvSpPr>
        <p:spPr>
          <a:xfrm>
            <a:off x="5504656" y="2922885"/>
            <a:ext cx="2956322" cy="552450"/>
          </a:xfrm>
          <a:prstGeom prst="rect">
            <a:avLst/>
          </a:prstGeom>
          <a:solidFill>
            <a:srgbClr val="EBD7D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3475335"/>
            <a:ext cx="2956322" cy="552450"/>
          </a:xfrm>
          <a:prstGeom prst="rect">
            <a:avLst/>
          </a:prstGeom>
          <a:solidFill>
            <a:srgbClr val="EBD7D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4027785"/>
            <a:ext cx="2956322" cy="552450"/>
          </a:xfrm>
          <a:prstGeom prst="rect">
            <a:avLst/>
          </a:prstGeom>
          <a:solidFill>
            <a:srgbClr val="EBD7D1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580235"/>
            <a:ext cx="2956322" cy="552450"/>
          </a:xfrm>
          <a:prstGeom prst="rect">
            <a:avLst/>
          </a:prstGeom>
          <a:solidFill>
            <a:srgbClr val="EBD7D1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63600" y="1407815"/>
            <a:ext cx="189370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Экономика решения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690985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Снижение издержек до 30%: до и после внедрения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308481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Показатель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437624" y="308481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E65100"/>
                </a:solidFill>
                <a:latin typeface="Oswald"/>
              </a:rPr>
              <a:t>До внедрения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393946" y="308481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После внедрения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363726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Издержки на единицу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437624" y="363726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100%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393946" y="363726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70%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418971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Производительность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437624" y="418971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100%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93946" y="418971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140%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65200" y="474216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Срок окупаемости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5437624" y="474216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—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393946" y="474216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12 месяцев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529397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Экономия до 30% издержек и рост производительности на 40% уже в первый год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компании,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762000"/>
            <a:ext cx="1378942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1694061"/>
            <a:ext cx="3327400" cy="4274939"/>
          </a:xfrm>
          <a:prstGeom prst="roundRect">
            <a:avLst>
              <a:gd name="adj" fmla="val 572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32300" y="1694061"/>
            <a:ext cx="3327400" cy="4274939"/>
          </a:xfrm>
          <a:prstGeom prst="roundRect">
            <a:avLst>
              <a:gd name="adj" fmla="val 57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7912100" y="1694061"/>
            <a:ext cx="3327400" cy="4274939"/>
          </a:xfrm>
          <a:prstGeom prst="roundRect">
            <a:avLst>
              <a:gd name="adj" fmla="val 57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54100" y="800100"/>
            <a:ext cx="147591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Кейс внедрения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52500" y="937220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Результаты за 12 месяцев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3308945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1A1C1E"/>
                </a:solidFill>
                <a:latin typeface="JetBrains Mono"/>
              </a:rPr>
              <a:t>+38%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31900" y="4095671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1A1C1E"/>
                </a:solidFill>
                <a:latin typeface="Golos Text"/>
              </a:rPr>
              <a:t>рост выпуска продукции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24400" y="3308945"/>
            <a:ext cx="329184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E65100"/>
                </a:solidFill>
                <a:latin typeface="JetBrains Mono"/>
              </a:rPr>
              <a:t>−27%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724400" y="4095671"/>
            <a:ext cx="329184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66A6E"/>
                </a:solidFill>
                <a:latin typeface="Golos Text"/>
              </a:rPr>
              <a:t>экономия на энергоресурсах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204200" y="3229570"/>
            <a:ext cx="329184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E65100"/>
                </a:solidFill>
                <a:latin typeface="JetBrains Mono"/>
              </a:rPr>
              <a:t>−45%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04200" y="4020741"/>
            <a:ext cx="27686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50"/>
              </a:lnSpc>
            </a:pPr>
            <a:r>
              <a:rPr lang="ru-RU" sz="1100" b="1">
                <a:solidFill>
                  <a:srgbClr val="666A6E"/>
                </a:solidFill>
                <a:latin typeface="Golos Text"/>
              </a:rPr>
              <a:t>снижение простоев оборудования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клиента,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877120"/>
            <a:ext cx="1093887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1915220"/>
            <a:ext cx="113384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Хронология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5234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Планы развития: 2026–2028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7334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65100"/>
                </a:solidFill>
                <a:latin typeface="JetBrains Mono"/>
              </a:rPr>
              <a:t>2026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61680"/>
            <a:ext cx="33782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Расширение линейки продуктов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95080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Вывод новых модификаций и типоразмеров под запросы ключевых отраслей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19600" y="307334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E65100"/>
                </a:solidFill>
                <a:latin typeface="JetBrains Mono"/>
              </a:rPr>
              <a:t>2027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419600" y="3761680"/>
            <a:ext cx="33782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Запуск новой производственной площадки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19600" y="4295080"/>
            <a:ext cx="33782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Ввод в строй цеха с роботизированными линиями, рост мощностей на 40%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77200" y="3073340"/>
            <a:ext cx="39878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2028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77200" y="3758505"/>
            <a:ext cx="39878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66A6E"/>
                </a:solidFill>
                <a:latin typeface="Golos Text"/>
              </a:rPr>
              <a:t>Выход на экспортные рынки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077200" y="4072830"/>
            <a:ext cx="33782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Сертификация по международным стандартам, поставки в страны СНГ и Азии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Деловая презентация для выступления на конференции</dc:title>
  <dc:creator>Слайда</dc:creator>
</cp:coreProperties>
</file>