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  <p:sldId id="267" r:id="rId112"/>
  </p:sldIdLst>
  <p:sldSz cx="12192000" cy="6858000"/>
  <p:notesSz cx="6858000" cy="9144000"/>
  <p:embeddedFontLst>
    <p:embeddedFont>
      <p:font typeface="Onest"/>
      <p:regular r:id="rId200"/>
      <p:bold r:id="rId201"/>
    </p:embeddedFont>
    <p:embeddedFont>
      <p:font typeface="Bitter"/>
      <p:regular r:id="rId204"/>
      <p:bold r:id="rId205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112" Type="http://schemas.openxmlformats.org/officeDocument/2006/relationships/slide" Target="slides/slide12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6F4E37"/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rgbClr val="A78E79"/>
              </a:solidFill>
              <a:ln>
                <a:noFill/>
              </a:ln>
            </c:spPr>
          </c:dPt>
          <c:dPt>
            <c:idx val="2"/>
            <c:bubble3D val="0"/>
            <c:spPr>
              <a:solidFill>
                <a:srgbClr val="513828"/>
              </a:solidFill>
              <a:ln>
                <a:noFill/>
              </a:ln>
            </c:spPr>
          </c:dPt>
          <c:dPt>
            <c:idx val="3"/>
            <c:bubble3D val="0"/>
            <c:spPr>
              <a:solidFill>
                <a:srgbClr val="CAB7A4"/>
              </a:solidFill>
              <a:ln>
                <a:noFill/>
              </a:ln>
            </c:spPr>
          </c:dPt>
          <c:dLbls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Sheet1!$A$2:$A$5</c:f>
              <c:strCache>
                <c:ptCount val="4"/>
                <c:pt idx="0">
                  <c:v>Зерно</c:v>
                </c:pt>
                <c:pt idx="1">
                  <c:v>Молоко</c:v>
                </c:pt>
                <c:pt idx="2">
                  <c:v>Стакан и крышка</c:v>
                </c:pt>
                <c:pt idx="3">
                  <c:v>Сахар и сироп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</c:v>
                </c:pt>
                <c:pt idx="1">
                  <c:v>36</c:v>
                </c:pt>
                <c:pt idx="2">
                  <c:v>14</c:v>
                </c:pt>
                <c:pt idx="3">
                  <c:v>7</c:v>
                </c:pt>
              </c:numCache>
            </c:numRef>
          </c:val>
        </c:ser>
        <c:firstSliceAng val="0"/>
        <c:holeSize val="70"/>
      </c:doughnutChart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400">
          <a:solidFill>
            <a:srgbClr val="716256"/>
          </a:solidFill>
          <a:latin typeface="+mn-lt"/>
        </a:defRPr>
      </a:pPr>
      <a:endParaRPr lang="ru-RU"/>
    </a:p>
  </c:tx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57150" cap="rnd">
              <a:solidFill>
                <a:srgbClr val="6F4E37"/>
              </a:solidFill>
              <a:round/>
            </a:ln>
          </c:spPr>
          <c:marker>
            <c:symbol val="circle"/>
            <c:size val="7"/>
            <c:spPr>
              <a:solidFill>
                <a:srgbClr val="FFFFFF"/>
              </a:solidFill>
              <a:ln w="28575">
                <a:solidFill>
                  <a:srgbClr val="6F4E37"/>
                </a:solidFill>
              </a:ln>
            </c:spPr>
          </c:marker>
          <c:cat>
            <c:strRef>
              <c:f>Sheet1!$A$2:$A$7</c:f>
              <c:strCache>
                <c:ptCount val="6"/>
                <c:pt idx="0">
                  <c:v>Янв</c:v>
                </c:pt>
                <c:pt idx="1">
                  <c:v>Фев</c:v>
                </c:pt>
                <c:pt idx="2">
                  <c:v>Мар</c:v>
                </c:pt>
                <c:pt idx="3">
                  <c:v>Апр</c:v>
                </c:pt>
                <c:pt idx="4">
                  <c:v>Май</c:v>
                </c:pt>
                <c:pt idx="5">
                  <c:v>Июн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594</c:v>
                </c:pt>
                <c:pt idx="1">
                  <c:v>660</c:v>
                </c:pt>
                <c:pt idx="2">
                  <c:v>726</c:v>
                </c:pt>
                <c:pt idx="3">
                  <c:v>990</c:v>
                </c:pt>
                <c:pt idx="4">
                  <c:v>990</c:v>
                </c:pt>
                <c:pt idx="5">
                  <c:v>990</c:v>
                </c:pt>
              </c:numCache>
            </c:numRef>
          </c:val>
          <c:smooth val="0"/>
        </c:ser>
        <c:marker val="1"/>
        <c:axId val="101"/>
        <c:axId val="102"/>
      </c:lineChart>
      <c:catAx>
        <c:axId val="10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300">
                <a:solidFill>
                  <a:srgbClr val="2E1F16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l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300">
          <a:solidFill>
            <a:srgbClr val="716256"/>
          </a:solidFill>
          <a:latin typeface="+mn-lt"/>
        </a:defRPr>
      </a:pPr>
      <a:endParaRPr lang="ru-RU"/>
    </a:p>
  </c:tx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6F4E37"/>
            </a:solidFill>
            <a:ln>
              <a:noFill/>
            </a:ln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E1F16"/>
                        </a:solidFill>
                        <a:latin typeface="+mn-lt"/>
                      </a:rPr>
                      <a:t>300 тыс. ₽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E1F16"/>
                        </a:solidFill>
                        <a:latin typeface="+mn-lt"/>
                      </a:rPr>
                      <a:t>240 тыс. ₽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E1F16"/>
                        </a:solidFill>
                        <a:latin typeface="+mn-lt"/>
                      </a:rPr>
                      <a:t>150 тыс. ₽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E1F16"/>
                        </a:solidFill>
                        <a:latin typeface="+mn-lt"/>
                      </a:rPr>
                      <a:t>60 тыс. ₽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E1F16"/>
                        </a:solidFill>
                        <a:latin typeface="+mn-lt"/>
                      </a:rPr>
                      <a:t>30 тыс. ₽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E1F16"/>
                        </a:solidFill>
                        <a:latin typeface="+mn-lt"/>
                      </a:rPr>
                      <a:t>30 тыс. ₽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</c:dLbls>
          <c:cat>
            <c:strRef>
              <c:f>Sheet1!$A$2:$A$7</c:f>
              <c:strCache>
                <c:ptCount val="6"/>
                <c:pt idx="0">
                  <c:v>Закупка</c:v>
                </c:pt>
                <c:pt idx="1">
                  <c:v>ФОТ (4 бариста)</c:v>
                </c:pt>
                <c:pt idx="2">
                  <c:v>Аренда</c:v>
                </c:pt>
                <c:pt idx="3">
                  <c:v>Налоги</c:v>
                </c:pt>
                <c:pt idx="4">
                  <c:v>Коммунальные</c:v>
                </c:pt>
                <c:pt idx="5">
                  <c:v>Прочее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300</c:v>
                </c:pt>
                <c:pt idx="1">
                  <c:v>240</c:v>
                </c:pt>
                <c:pt idx="2">
                  <c:v>150</c:v>
                </c:pt>
                <c:pt idx="3">
                  <c:v>60</c:v>
                </c:pt>
                <c:pt idx="4">
                  <c:v>30</c:v>
                </c:pt>
                <c:pt idx="5">
                  <c:v>30</c:v>
                </c:pt>
              </c:numCache>
            </c:numRef>
          </c:val>
        </c:ser>
        <c:gapWidth val="60"/>
        <c:axId val="101"/>
        <c:axId val="102"/>
      </c:barChart>
      <c:catAx>
        <c:axId val="101"/>
        <c:scaling>
          <c:orientation val="maxMin"/>
        </c:scaling>
        <c:delete val="0"/>
        <c:axPos val="l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>
                <a:solidFill>
                  <a:srgbClr val="2E1F16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b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00">
          <a:solidFill>
            <a:srgbClr val="716256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день, уважаемые члены кредитного комитета. Представляю вашему вниманию бизнес-план открытия кофейни формата «кофе с собой» в жилом районе города-миллионника. Мы запрашиваем кредит в размере 2,5 миллиона рублей, запуск запланирован на 2026 год. Формат take-away позволяет минимизировать вложения и быстро выйти на операционную окупаемость.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Первый квартал — это период запуска и раскачки: мы выходим на плановые обороты к четвёртому месяцу, поэтому здесь у нас небольшой убыток — 450 тысяч. Уже со второго квартала выручка выходит на плановые 2,97 миллиона в квартал и держится на этом уровне до конца года. В итоге за 2026 год мы получаем почти 10,9 миллиона выручки и 1,17 миллиона чистой прибыли. Эти цифры лягут в основу расчёта кредитной нагрузки — я покажу их на следующем слайде.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запрашиваем 2,5 миллиона рублей на пять лет под 18% годовых. Ежемесячный платёж — около 63,5 тысяч рублей, и он полностью покрывается операционной прибылью проекта. Срок окупаемости — 18 месяцев, это стандартный показатель для кофеен формата to-go в жилых районах. В качестве обеспечения предлагаем поручительство учредителя и залог приобретаемого оборудования. Таким образом, риски банка минимальны, а проект выходит на самоокупаемость уже во втором полугодии.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Любой бизнес сталкивается с рисками, и мы заранее продумали, как на них реагировать. Главный риск — падение трафика: на него отвечаем программой лояльности и регулярными маркетинговыми акциями. Рост цен на сырьё компенсируем долгосрочными контрактами с поставщиками и гибким меню. Кадровые риски закрываем обучением и мотивацией персонала, плюс держим резерв из двух бариста. И на случай усиления конкуренции у нас есть дифференциация продукта и уникальные рецепты. Эти меры позволяют нам чувствовать себя уверенно и обеспечивать возврат кредита.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Наш формат — это кофе с собой в самом востребованном виде: быстро, качественно и по доступной цене. Помещение всего 28 квадратных метров, поэтому мы делаем ставку не на посадочные места, а на скорость обслуживания и удобство для клиента. Работаем ежедневно с семи утра до девяти вечера, чтобы захватить и утренний поток до работы, и дневной спрос. Средний чек 220 рублей — это комфортная цена для регулярной покупки. Помимо кофе, у нас будут альтернативное молоко, выпечка и снеки, чтобы каждый клиент нашёл что-то своё.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Рынок кофеен в России — это 350 миллиардов рублей в год, и он продолжает расти примерно на десять процентов ежегодно. Потребление кофе у нас уже достигло 2,1 килограмма на человека в год — культура кофе навынос активно формируется. Мы выбрали локацию в жилом районе именно потому, что здесь пешеходный трафик достигает 800 человек в час в пиковые часы — это гарантированный поток мимо нашей точки. Дальше я покажу, кто именно эти люди и как часто они покупают кофе.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выделили три ключевых сегмента аудитории. Ядро — офисные сотрудники, которые приносят 45% выручки и покупают кофе почти каждый рабочий день. Студенты — это 30% потока, они очень чувствительны к цене, поэтому для них мы заложим акции и сезонные предложения. И жители района — 25% — обеспечивают стабильный спрос в выходные. Суммарно это даёт нам 500–600 потенциальных покупателей ежедневно, что полностью закрывает плановые продажи.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конкурентов в радиусе 500 метров. Мы сознательно ставим цену чуть выше средней — 220 рублей за капучино, но компенсируем это скоростью: обслуживание до 3 минут против 5–7 у соседей. Наше ключевое преимущество — расположение прямо у выхода из жилого двора, где проходит основной пешеходный поток. При этом в ассортименте 25 позиций — шире, чем у конкурентов, и это позволяет удерживать клиента на ежедневной основе.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Общая сумма инвестиций в запуск — 2,5 миллиона рублей. Основные статьи — это оборудование и ремонт: вместе они занимают больше половины бюджета, и это осознанно, потому что от качества кофемашины напрямую зависит стабильность вкуса и скорость обслуживания. Отдельно закладываем оборотный резерв в 600 тысяч — он позволит спокойно пройти первые месяцы, пока выручка выходит на плановый уровень. Оставшиеся статьи — мебель, вывеска, первая закупка и юридическое оформление — это стандартный набор для запуска точки такого формата. Вся сумма запрашивается в кредит, и именно на эти 2,5 миллиона мы строим дальнейшие расчёты по окупаемости.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Давайте посмотрим, из чего складывается цена нашего главного продукта — капучино за 220 рублей. Прямая себестоимость — всего 70 рублей, это 32% от цены. Основные затраты — зерно и молоко, на них приходится почти 80% себестоимости. Остальное — упаковка и добавки. Такая структура даёт нам валовую маржу 68%, которой с запасом хватает на покрытие аренды, зарплат и других постоянных расходов.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Стартуем в январе с 90 чеков в день при среднем чеке 220 рублей — это около 594 тысяч выручки в первый месяц. Дальше мы планомерно наращиваем поток: февраль — 660 тысяч, март — 726. К апрелю выходим на плановые 150 чеков в день и закрепляемся на уровне 990 тысяч рублей в месяц. В сумме за год это примерно 10,9 миллиона выручки. Важно, что мы закладываем три месяца на раскачку — это консервативный сценарий, без резких скачков.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о том, что будет съедать выручку каждый месяц. Основные статьи — закупка зерна и молока, фонд оплаты труда четырёх бариста и аренда. В сумме это 810 тысяч рублей в месяц. Чтобы покрыть эти расходы, нам нужно продавать 113 стаканов кофе в день — это 75% от планового объёма в 150 чеков. Такой уровень мы планируем достичь на четвёртый месяц работы.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f1e4e1fcd4714ef9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bb53ad72abf8e3bd.pn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59e1d1e5055317c6.png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m93e4cad7d46589dd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59e1d1e5055317c6.png"/><Relationship Id="rId4" Type="http://schemas.openxmlformats.org/officeDocument/2006/relationships/image" Target="../media/mc9055bc97c2e4813.png"/><Relationship Id="rId5" Type="http://schemas.openxmlformats.org/officeDocument/2006/relationships/image" Target="../media/ma29a0db809dec13c.svg"/><Relationship Id="rId6" Type="http://schemas.openxmlformats.org/officeDocument/2006/relationships/image" Target="../media/md3742b7f01b17221.png"/><Relationship Id="rId8" Type="http://schemas.openxmlformats.org/officeDocument/2006/relationships/image" Target="../media/m7671355fd752e6e3.png"/><Relationship Id="rId9" Type="http://schemas.openxmlformats.org/officeDocument/2006/relationships/image" Target="../media/m0dc0754143d14c4c.svg"/><Relationship Id="rId10" Type="http://schemas.openxmlformats.org/officeDocument/2006/relationships/image" Target="../media/mc25424515f0d2573.png"/><Relationship Id="rId11" Type="http://schemas.openxmlformats.org/officeDocument/2006/relationships/image" Target="../media/mfce4a487cf564e4f.sv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59e1d1e5055317c6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59e1d1e5055317c6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59e1d1e5055317c6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59e1d1e5055317c6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59e1d1e5055317c6.png"/><Relationship Id="rId100" Type="http://schemas.openxmlformats.org/officeDocument/2006/relationships/chart" Target="../charts/chart1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59e1d1e5055317c6.png"/><Relationship Id="rId100" Type="http://schemas.openxmlformats.org/officeDocument/2006/relationships/chart" Target="../charts/chart2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59e1d1e5055317c6.png"/><Relationship Id="rId100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3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6F4E37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55700" y="631825"/>
            <a:ext cx="28067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2E1F16"/>
                </a:solidFill>
                <a:latin typeface="Onest"/>
              </a:rPr>
              <a:t>Кофейня «Кофе с собой»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039045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6F4E37"/>
                </a:solidFill>
                <a:latin typeface="Onest"/>
              </a:rPr>
              <a:t>Бизнес-план · Кредитная заявка 2026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350195"/>
            <a:ext cx="9423400" cy="14527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53">
                <a:solidFill>
                  <a:srgbClr val="2E1F16"/>
                </a:solidFill>
                <a:latin typeface="Bitter"/>
              </a:rPr>
              <a:t>Кофейня формата «кофе с собой»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844230"/>
            <a:ext cx="70104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716256"/>
                </a:solidFill>
                <a:latin typeface="Onest"/>
              </a:rPr>
              <a:t>Открытие точки take-away в жилом районе города-миллионника. Запрашиваемая сумма кредита — 2,5 млн ₽, запуск — 2026 год.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5880100"/>
            <a:ext cx="3528913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716256"/>
                </a:solidFill>
                <a:latin typeface="Onest"/>
              </a:rPr>
              <a:t>Автор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6076950"/>
            <a:ext cx="3472696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E1F16"/>
                </a:solidFill>
                <a:latin typeface="Onest"/>
              </a:rPr>
              <a:t>Анна Астахова, инициатор проекта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062313" y="5880100"/>
            <a:ext cx="4576862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716256"/>
                </a:solidFill>
                <a:latin typeface="Onest"/>
              </a:rPr>
              <a:t>Аудитория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062313" y="6076950"/>
            <a:ext cx="4576862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E1F16"/>
                </a:solidFill>
                <a:latin typeface="Onest"/>
              </a:rPr>
              <a:t>Для кредитного комитета и частного инвестора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3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2214761" cy="220266"/>
          </a:xfrm>
          <a:prstGeom prst="roundRect">
            <a:avLst>
              <a:gd name="adj" fmla="val 50000"/>
            </a:avLst>
          </a:prstGeom>
          <a:solidFill>
            <a:srgbClr val="E1CAB4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889000" y="673100"/>
            <a:ext cx="2396093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43">
                <a:solidFill>
                  <a:srgbClr val="724426"/>
                </a:solidFill>
                <a:latin typeface="Onest"/>
              </a:rPr>
              <a:t>Финансовый результат · 2026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937816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E1F16"/>
                </a:solidFill>
                <a:latin typeface="Bitter"/>
              </a:rPr>
              <a:t>Выручка и прибыль по кварталам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990600" y="1853406"/>
            <a:ext cx="464820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85">
                <a:solidFill>
                  <a:srgbClr val="716256"/>
                </a:solidFill>
                <a:latin typeface="Onest"/>
              </a:rPr>
              <a:t>Статья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4714240" y="1853406"/>
            <a:ext cx="252476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020"/>
              </a:lnSpc>
            </a:pPr>
            <a:r>
              <a:rPr lang="ru-RU" sz="850" cap="all" spc="85">
                <a:solidFill>
                  <a:srgbClr val="716256"/>
                </a:solidFill>
                <a:latin typeface="Onest"/>
              </a:rPr>
              <a:t>Выручка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6974840" y="1853406"/>
            <a:ext cx="237236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020"/>
              </a:lnSpc>
            </a:pPr>
            <a:r>
              <a:rPr lang="ru-RU" sz="850" cap="all" spc="85">
                <a:solidFill>
                  <a:srgbClr val="716256"/>
                </a:solidFill>
                <a:latin typeface="Onest"/>
              </a:rPr>
              <a:t>Чистая прибыль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9525000" y="1853406"/>
            <a:ext cx="1295400" cy="279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050"/>
              </a:lnSpc>
            </a:pPr>
            <a:r>
              <a:rPr lang="ru-RU" sz="850" cap="all" spc="85">
                <a:solidFill>
                  <a:srgbClr val="716256"/>
                </a:solidFill>
                <a:latin typeface="Onest"/>
              </a:rPr>
              <a:t>Δ к предыдущему кварталу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990600" y="2367756"/>
            <a:ext cx="46482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E1F16"/>
                </a:solidFill>
                <a:latin typeface="Onest"/>
              </a:rPr>
              <a:t>Q1 2026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800600" y="2374106"/>
            <a:ext cx="2438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2E1F16"/>
                </a:solidFill>
                <a:latin typeface="Onest"/>
              </a:rPr>
              <a:t>1,98 млн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061200" y="2386806"/>
            <a:ext cx="2286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716256"/>
                </a:solidFill>
                <a:latin typeface="Onest"/>
              </a:rPr>
              <a:t>убыток 0,45 млн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9296400" y="2386806"/>
            <a:ext cx="1524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6F4E37"/>
                </a:solidFill>
                <a:latin typeface="Onest"/>
              </a:rPr>
              <a:t>-0,45 млн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990600" y="2869406"/>
            <a:ext cx="46482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E1F16"/>
                </a:solidFill>
                <a:latin typeface="Onest"/>
              </a:rPr>
              <a:t>Q2 2026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800600" y="2875756"/>
            <a:ext cx="2438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2E1F16"/>
                </a:solidFill>
                <a:latin typeface="Onest"/>
              </a:rPr>
              <a:t>2,97 млн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061200" y="2888456"/>
            <a:ext cx="2286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716256"/>
                </a:solidFill>
                <a:latin typeface="Onest"/>
              </a:rPr>
              <a:t>прибыль 0,54 млн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9296400" y="2888456"/>
            <a:ext cx="1524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6F4E37"/>
                </a:solidFill>
                <a:latin typeface="Onest"/>
              </a:rPr>
              <a:t>+0,54 млн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990600" y="3371056"/>
            <a:ext cx="46482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E1F16"/>
                </a:solidFill>
                <a:latin typeface="Onest"/>
              </a:rPr>
              <a:t>Q3 2026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4800600" y="3377406"/>
            <a:ext cx="2438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2E1F16"/>
                </a:solidFill>
                <a:latin typeface="Onest"/>
              </a:rPr>
              <a:t>2,97 млн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7061200" y="3390106"/>
            <a:ext cx="2286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716256"/>
                </a:solidFill>
                <a:latin typeface="Onest"/>
              </a:rPr>
              <a:t>прибыль 0,54 млн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296400" y="3390106"/>
            <a:ext cx="1524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6F4E37"/>
                </a:solidFill>
                <a:latin typeface="Onest"/>
              </a:rPr>
              <a:t>+0,54 млн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90600" y="3872706"/>
            <a:ext cx="46482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E1F16"/>
                </a:solidFill>
                <a:latin typeface="Onest"/>
              </a:rPr>
              <a:t>Q4 2026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800600" y="3879056"/>
            <a:ext cx="2438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2E1F16"/>
                </a:solidFill>
                <a:latin typeface="Onest"/>
              </a:rPr>
              <a:t>2,97 млн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7061200" y="3891756"/>
            <a:ext cx="2286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716256"/>
                </a:solidFill>
                <a:latin typeface="Onest"/>
              </a:rPr>
              <a:t>прибыль 0,54 млн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9296400" y="3891756"/>
            <a:ext cx="1524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6F4E37"/>
                </a:solidFill>
                <a:latin typeface="Onest"/>
              </a:rPr>
              <a:t>+0,54 млн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990600" y="4374356"/>
            <a:ext cx="46482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E1F16"/>
                </a:solidFill>
                <a:latin typeface="Onest"/>
              </a:rPr>
              <a:t>Итого 2026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4800600" y="4399756"/>
            <a:ext cx="2438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2E1F16"/>
                </a:solidFill>
                <a:latin typeface="Onest"/>
              </a:rPr>
              <a:t>10,89 млн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7061200" y="4412456"/>
            <a:ext cx="2286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716256"/>
                </a:solidFill>
                <a:latin typeface="Onest"/>
              </a:rPr>
              <a:t>прибыль 1,17 млн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9296400" y="4412456"/>
            <a:ext cx="1524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6F4E37"/>
                </a:solidFill>
                <a:latin typeface="Onest"/>
              </a:rPr>
              <a:t>+1,17 млн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127000" y="64706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09284"/>
                </a:solidFill>
                <a:latin typeface="Onest"/>
              </a:rPr>
              <a:t>План на 2026 год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3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33202"/>
            <a:ext cx="2464792" cy="220266"/>
          </a:xfrm>
          <a:prstGeom prst="roundRect">
            <a:avLst>
              <a:gd name="adj" fmla="val 50000"/>
            </a:avLst>
          </a:prstGeom>
          <a:solidFill>
            <a:srgbClr val="E1CAB4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025848"/>
            <a:ext cx="5257800" cy="1663700"/>
          </a:xfrm>
          <a:prstGeom prst="roundRect">
            <a:avLst>
              <a:gd name="adj" fmla="val 5725"/>
            </a:avLst>
          </a:prstGeom>
          <a:solidFill>
            <a:srgbClr val="6F4E3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172200" y="2025848"/>
            <a:ext cx="5257800" cy="1663700"/>
          </a:xfrm>
          <a:prstGeom prst="roundRect">
            <a:avLst>
              <a:gd name="adj" fmla="val 5725"/>
            </a:avLst>
          </a:prstGeom>
          <a:solidFill>
            <a:srgbClr val="F3E9D8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62000" y="3841948"/>
            <a:ext cx="5257800" cy="1663700"/>
          </a:xfrm>
          <a:prstGeom prst="roundRect">
            <a:avLst>
              <a:gd name="adj" fmla="val 5725"/>
            </a:avLst>
          </a:prstGeom>
          <a:solidFill>
            <a:srgbClr val="F3E9D8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6172200" y="3841948"/>
            <a:ext cx="5257800" cy="1663700"/>
          </a:xfrm>
          <a:prstGeom prst="roundRect">
            <a:avLst>
              <a:gd name="adj" fmla="val 5725"/>
            </a:avLst>
          </a:prstGeom>
          <a:solidFill>
            <a:srgbClr val="F3E9D8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762000" y="5759648"/>
            <a:ext cx="10668000" cy="565150"/>
          </a:xfrm>
          <a:prstGeom prst="roundRect">
            <a:avLst>
              <a:gd name="adj" fmla="val 26966"/>
            </a:avLst>
          </a:prstGeom>
          <a:solidFill>
            <a:srgbClr val="DECEBC"/>
          </a:solidFill>
          <a:ln>
            <a:noFill/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889000" y="571302"/>
            <a:ext cx="2696131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43">
                <a:solidFill>
                  <a:srgbClr val="724426"/>
                </a:solidFill>
                <a:latin typeface="Onest"/>
              </a:rPr>
              <a:t>Условия кредита и окупаемость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836017"/>
            <a:ext cx="10693400" cy="865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59"/>
              </a:lnSpc>
            </a:pPr>
            <a:r>
              <a:rPr lang="ru-RU" sz="3200" b="1" spc="-31">
                <a:solidFill>
                  <a:srgbClr val="2E1F16"/>
                </a:solidFill>
                <a:latin typeface="Bitter"/>
              </a:rPr>
              <a:t>Кредит 2,5 млн ₽ на 5 лет — окупаемость за 18 месяцев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1400" y="2305248"/>
            <a:ext cx="5334000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>
                <a:solidFill>
                  <a:srgbClr val="EFE3D2"/>
                </a:solidFill>
                <a:latin typeface="Onest"/>
              </a:rPr>
              <a:t>Сумма кредита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41400" y="2559248"/>
            <a:ext cx="5334000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320"/>
              </a:lnSpc>
            </a:pPr>
            <a:r>
              <a:rPr lang="ru-RU" sz="3600" b="1" spc="-71">
                <a:solidFill>
                  <a:srgbClr val="EFE3D2"/>
                </a:solidFill>
                <a:latin typeface="Onest"/>
              </a:rPr>
              <a:t>2,5 млн ₽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41400" y="3232348"/>
            <a:ext cx="5334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EFE3D2"/>
                </a:solidFill>
                <a:latin typeface="Onest"/>
              </a:rPr>
              <a:t>на 5 лет, ставка 18% годовых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51600" y="2305248"/>
            <a:ext cx="5334000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>
                <a:solidFill>
                  <a:srgbClr val="716256"/>
                </a:solidFill>
                <a:latin typeface="Onest"/>
              </a:rPr>
              <a:t>Ежемесячный платёж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451600" y="2559248"/>
            <a:ext cx="5334000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320"/>
              </a:lnSpc>
            </a:pPr>
            <a:r>
              <a:rPr lang="ru-RU" sz="3600" b="1" spc="-71">
                <a:solidFill>
                  <a:srgbClr val="2E1F16"/>
                </a:solidFill>
                <a:latin typeface="Onest"/>
              </a:rPr>
              <a:t>63,5 тыс. ₽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6451600" y="3232348"/>
            <a:ext cx="5334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716256"/>
                </a:solidFill>
                <a:latin typeface="Onest"/>
              </a:rPr>
              <a:t>аннуитетный, фиксированный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41400" y="4121348"/>
            <a:ext cx="5334000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>
                <a:solidFill>
                  <a:srgbClr val="716256"/>
                </a:solidFill>
                <a:latin typeface="Onest"/>
              </a:rPr>
              <a:t>Срок окупаемости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41400" y="4375348"/>
            <a:ext cx="5334000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320"/>
              </a:lnSpc>
            </a:pPr>
            <a:r>
              <a:rPr lang="ru-RU" sz="3600" b="1" spc="-71">
                <a:solidFill>
                  <a:srgbClr val="2E1F16"/>
                </a:solidFill>
                <a:latin typeface="Onest"/>
              </a:rPr>
              <a:t>18 мес.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041400" y="5048448"/>
            <a:ext cx="5334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716256"/>
                </a:solidFill>
                <a:latin typeface="Onest"/>
              </a:rPr>
              <a:t>с момента запуска проекта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51600" y="4121348"/>
            <a:ext cx="5334000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>
                <a:solidFill>
                  <a:srgbClr val="716256"/>
                </a:solidFill>
                <a:latin typeface="Onest"/>
              </a:rPr>
              <a:t>Обеспечение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51600" y="4375348"/>
            <a:ext cx="5334000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320"/>
              </a:lnSpc>
            </a:pPr>
            <a:r>
              <a:rPr lang="ru-RU" sz="3600" b="1" spc="-71">
                <a:solidFill>
                  <a:srgbClr val="2E1F16"/>
                </a:solidFill>
                <a:latin typeface="Onest"/>
              </a:rPr>
              <a:t>2 вида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6451600" y="5048448"/>
            <a:ext cx="5334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716256"/>
                </a:solidFill>
                <a:latin typeface="Onest"/>
              </a:rPr>
              <a:t>поручительство учредителя и залог оборудования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041400" y="5972373"/>
            <a:ext cx="747836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 cap="all" spc="126">
                <a:solidFill>
                  <a:srgbClr val="6F4E37"/>
                </a:solidFill>
                <a:latin typeface="Onest"/>
              </a:rPr>
              <a:t>Вывод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1712020" y="5937448"/>
            <a:ext cx="9843492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E1F16"/>
                </a:solidFill>
                <a:latin typeface="Onest"/>
              </a:rPr>
              <a:t>Возврат кредита обеспечивается стабильной операционной прибылью проекта и поручительством учредителя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3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272679" cy="220266"/>
          </a:xfrm>
          <a:prstGeom prst="roundRect">
            <a:avLst>
              <a:gd name="adj" fmla="val 50000"/>
            </a:avLst>
          </a:prstGeom>
          <a:solidFill>
            <a:srgbClr val="E1CAB4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889000" y="673100"/>
            <a:ext cx="1265595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43">
                <a:solidFill>
                  <a:srgbClr val="724426"/>
                </a:solidFill>
                <a:latin typeface="Onest"/>
              </a:rPr>
              <a:t>Анализ рисков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823516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E1F16"/>
                </a:solidFill>
                <a:latin typeface="Bitter"/>
              </a:rPr>
              <a:t>Риски проекта и меры их снижения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562100" y="1961356"/>
            <a:ext cx="2180868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2E1F16"/>
                </a:solidFill>
                <a:latin typeface="Onest"/>
              </a:rPr>
              <a:t>Снижаем риски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92200" y="2526506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E1F16"/>
                </a:solidFill>
                <a:latin typeface="Onest"/>
              </a:rPr>
              <a:t>Падение трафика в локации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92200" y="2951956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E1F16"/>
                </a:solidFill>
                <a:latin typeface="Onest"/>
              </a:rPr>
              <a:t>Рост цен на сырьё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92200" y="3377406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E1F16"/>
                </a:solidFill>
                <a:latin typeface="Onest"/>
              </a:rPr>
              <a:t>Кадровые риски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92200" y="3802856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E1F16"/>
                </a:solidFill>
                <a:latin typeface="Onest"/>
              </a:rPr>
              <a:t>Усиление конкуренции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972300" y="1961356"/>
            <a:ext cx="790694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2E1F16"/>
                </a:solidFill>
                <a:latin typeface="Onest"/>
              </a:rPr>
              <a:t>Меры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502400" y="2526506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E1F16"/>
                </a:solidFill>
                <a:latin typeface="Onest"/>
              </a:rPr>
              <a:t>Программы лояльности, маркетинг и акции для удержания клиентов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502400" y="3199606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E1F16"/>
                </a:solidFill>
                <a:latin typeface="Onest"/>
              </a:rPr>
              <a:t>Долгосрочные контракты с поставщиками и гибкое меню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502400" y="3625056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E1F16"/>
                </a:solidFill>
                <a:latin typeface="Onest"/>
              </a:rPr>
              <a:t>Обучение, мотивация и кадровый резерв из двух бариста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502400" y="4298156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E1F16"/>
                </a:solidFill>
                <a:latin typeface="Onest"/>
              </a:rPr>
              <a:t>Дифференциация продукта, уникальные рецепты и акции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3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000026" cy="220266"/>
          </a:xfrm>
          <a:prstGeom prst="roundRect">
            <a:avLst>
              <a:gd name="adj" fmla="val 50000"/>
            </a:avLst>
          </a:prstGeom>
          <a:solidFill>
            <a:srgbClr val="E1CAB4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612106"/>
            <a:ext cx="5257800" cy="2102247"/>
          </a:xfrm>
          <a:prstGeom prst="roundRect">
            <a:avLst>
              <a:gd name="adj" fmla="val 4530"/>
            </a:avLst>
          </a:prstGeom>
          <a:solidFill>
            <a:srgbClr val="F3E9D8"/>
          </a:solidFill>
          <a:ln>
            <a:noFill/>
          </a:ln>
          <a:effectLst>
            <a:outerShdw blurRad="215900" dist="76200" dir="5400000" rotWithShape="0">
              <a:srgbClr val="311D14">
                <a:alpha val="10196"/>
              </a:srgbClr>
            </a:outerShdw>
          </a:effectLst>
        </p:spPr>
      </p:sp>
      <p:sp>
        <p:nvSpPr>
          <p:cNvPr id="5" name="card5"/>
          <p:cNvSpPr/>
          <p:nvPr/>
        </p:nvSpPr>
        <p:spPr>
          <a:xfrm>
            <a:off x="1016000" y="185340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EFE3D2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172200" y="1612106"/>
            <a:ext cx="5257800" cy="2102247"/>
          </a:xfrm>
          <a:prstGeom prst="roundRect">
            <a:avLst>
              <a:gd name="adj" fmla="val 4530"/>
            </a:avLst>
          </a:prstGeom>
          <a:solidFill>
            <a:srgbClr val="F3E9D8"/>
          </a:solidFill>
          <a:ln>
            <a:noFill/>
          </a:ln>
          <a:effectLst>
            <a:outerShdw blurRad="215900" dist="76200" dir="5400000" rotWithShape="0">
              <a:srgbClr val="311D14">
                <a:alpha val="10196"/>
              </a:srgbClr>
            </a:outerShdw>
          </a:effectLst>
        </p:spPr>
      </p:sp>
      <p:sp>
        <p:nvSpPr>
          <p:cNvPr id="7" name="card7"/>
          <p:cNvSpPr/>
          <p:nvPr/>
        </p:nvSpPr>
        <p:spPr>
          <a:xfrm>
            <a:off x="6426200" y="185340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EFE3D2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762000" y="3866753"/>
            <a:ext cx="5257800" cy="2102247"/>
          </a:xfrm>
          <a:prstGeom prst="roundRect">
            <a:avLst>
              <a:gd name="adj" fmla="val 4530"/>
            </a:avLst>
          </a:prstGeom>
          <a:solidFill>
            <a:srgbClr val="F3E9D8"/>
          </a:solidFill>
          <a:ln>
            <a:noFill/>
          </a:ln>
          <a:effectLst>
            <a:outerShdw blurRad="215900" dist="76200" dir="5400000" rotWithShape="0">
              <a:srgbClr val="311D14">
                <a:alpha val="10196"/>
              </a:srgbClr>
            </a:outerShdw>
          </a:effectLst>
        </p:spPr>
      </p:sp>
      <p:sp>
        <p:nvSpPr>
          <p:cNvPr id="9" name="card9"/>
          <p:cNvSpPr/>
          <p:nvPr/>
        </p:nvSpPr>
        <p:spPr>
          <a:xfrm>
            <a:off x="1016000" y="4108053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EFE3D2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6172200" y="3866753"/>
            <a:ext cx="5257800" cy="2102247"/>
          </a:xfrm>
          <a:prstGeom prst="roundRect">
            <a:avLst>
              <a:gd name="adj" fmla="val 4530"/>
            </a:avLst>
          </a:prstGeom>
          <a:solidFill>
            <a:srgbClr val="F3E9D8"/>
          </a:solidFill>
          <a:ln>
            <a:noFill/>
          </a:ln>
          <a:effectLst>
            <a:outerShdw blurRad="215900" dist="76200" dir="5400000" rotWithShape="0">
              <a:srgbClr val="311D14">
                <a:alpha val="10196"/>
              </a:srgbClr>
            </a:outerShdw>
          </a:effectLst>
        </p:spPr>
      </p:sp>
      <p:sp>
        <p:nvSpPr>
          <p:cNvPr id="11" name="card11"/>
          <p:cNvSpPr/>
          <p:nvPr/>
        </p:nvSpPr>
        <p:spPr>
          <a:xfrm>
            <a:off x="6426200" y="4108053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EFE3D2"/>
          </a:solidFill>
          <a:ln>
            <a:noFill/>
          </a:ln>
        </p:spPr>
      </p:sp>
      <p:pic>
        <p:nvPicPr>
          <p:cNvPr id="12" name="pic12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7600" y="1955006"/>
            <a:ext cx="177800" cy="177800"/>
          </a:xfrm>
          <a:prstGeom prst="rect">
            <a:avLst/>
          </a:prstGeom>
        </p:spPr>
      </p:pic>
      <p:pic>
        <p:nvPicPr>
          <p:cNvPr id="13" name="pic13"/>
          <p:cNvPicPr/>
          <p:nvPr/>
        </p:nvPicPr>
        <p:blipFill>
          <a:blip r:embed="rId6"/>
          <a:stretch>
            <a:fillRect/>
          </a:stretch>
        </p:blipFill>
        <p:spPr>
          <a:xfrm>
            <a:off x="6527800" y="1955006"/>
            <a:ext cx="177800" cy="177800"/>
          </a:xfrm>
          <a:prstGeom prst="rect">
            <a:avLst/>
          </a:prstGeom>
        </p:spPr>
      </p:pic>
      <p:pic>
        <p:nvPicPr>
          <p:cNvPr id="14" name="pic14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17600" y="4209653"/>
            <a:ext cx="177800" cy="177800"/>
          </a:xfrm>
          <a:prstGeom prst="rect">
            <a:avLst/>
          </a:prstGeom>
        </p:spPr>
      </p:pic>
      <p:pic>
        <p:nvPicPr>
          <p:cNvPr id="15" name="pic15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27800" y="4209653"/>
            <a:ext cx="177800" cy="177800"/>
          </a:xfrm>
          <a:prstGeom prst="rect">
            <a:avLst/>
          </a:prstGeom>
        </p:spPr>
      </p:pic>
      <p:sp>
        <p:nvSpPr>
          <p:cNvPr id="16" name="text16"/>
          <p:cNvSpPr>
            <a:spLocks noChangeArrowheads="1"/>
          </p:cNvSpPr>
          <p:nvPr/>
        </p:nvSpPr>
        <p:spPr>
          <a:xfrm>
            <a:off x="889000" y="673100"/>
            <a:ext cx="938411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43">
                <a:solidFill>
                  <a:srgbClr val="724426"/>
                </a:solidFill>
                <a:latin typeface="Onest"/>
              </a:rPr>
              <a:t>Концепция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823516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E1F16"/>
                </a:solidFill>
                <a:latin typeface="Bitter"/>
              </a:rPr>
              <a:t>Кофейня «кофе с собой»: формат и ассортимент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16000" y="2399506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E1F16"/>
                </a:solidFill>
                <a:latin typeface="Onest"/>
              </a:rPr>
              <a:t>Формат take-away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016000" y="2675731"/>
            <a:ext cx="538480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716256"/>
                </a:solidFill>
                <a:latin typeface="Onest"/>
              </a:rPr>
              <a:t>Кофе с собой, площадь 28 м², акцент на скорость обслуживания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26200" y="2399506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E1F16"/>
                </a:solidFill>
                <a:latin typeface="Onest"/>
              </a:rPr>
              <a:t>Режим работы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26200" y="2675731"/>
            <a:ext cx="538480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716256"/>
                </a:solidFill>
                <a:latin typeface="Onest"/>
              </a:rPr>
              <a:t>Ежедневно с 7:00 до 21:00 — пик спроса утром и в обед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16000" y="4654153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E1F16"/>
                </a:solidFill>
                <a:latin typeface="Onest"/>
              </a:rPr>
              <a:t>Средний чек 220 ₽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016000" y="4930378"/>
            <a:ext cx="538480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716256"/>
                </a:solidFill>
                <a:latin typeface="Onest"/>
              </a:rPr>
              <a:t>Оптимальная цена для ежедневной покупки в жилом районе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6426200" y="4654153"/>
            <a:ext cx="5384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E1F16"/>
                </a:solidFill>
                <a:latin typeface="Onest"/>
              </a:rPr>
              <a:t>Ассортимент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6426200" y="4930378"/>
            <a:ext cx="538480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716256"/>
                </a:solidFill>
                <a:latin typeface="Onest"/>
              </a:rPr>
              <a:t>Кофейные напитки, альтернативное молоко, выпечка и снеки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3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5160863" y="2305745"/>
            <a:ext cx="1870273" cy="220266"/>
          </a:xfrm>
          <a:prstGeom prst="roundRect">
            <a:avLst>
              <a:gd name="adj" fmla="val 50000"/>
            </a:avLst>
          </a:prstGeom>
          <a:solidFill>
            <a:srgbClr val="E1CAB4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5104646" y="2343845"/>
            <a:ext cx="1982708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935"/>
              </a:lnSpc>
            </a:pPr>
            <a:r>
              <a:rPr lang="ru-RU" sz="850" b="1" cap="all" spc="43">
                <a:solidFill>
                  <a:srgbClr val="724426"/>
                </a:solidFill>
                <a:latin typeface="Onest"/>
              </a:rPr>
              <a:t>Рынок кофеен в России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3256260" y="2627610"/>
            <a:ext cx="5679480" cy="1016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7505"/>
              </a:lnSpc>
            </a:pPr>
            <a:r>
              <a:rPr lang="ru-RU" sz="7900" b="1" spc="-315">
                <a:solidFill>
                  <a:srgbClr val="6F4E37"/>
                </a:solidFill>
                <a:latin typeface="Bitter"/>
              </a:rPr>
              <a:t>350 млрд ₽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2796381" y="3936305"/>
            <a:ext cx="6599138" cy="3479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640"/>
              </a:lnSpc>
            </a:pPr>
            <a:r>
              <a:rPr lang="ru-RU" sz="2200" b="1">
                <a:solidFill>
                  <a:srgbClr val="2E1F16"/>
                </a:solidFill>
                <a:latin typeface="Onest"/>
              </a:rPr>
              <a:t>Объём рынка кофеен в России в 2024 году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2127548" y="4342705"/>
            <a:ext cx="7936805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560"/>
              </a:lnSpc>
            </a:pPr>
            <a:r>
              <a:rPr lang="ru-RU" sz="1300">
                <a:solidFill>
                  <a:srgbClr val="716256"/>
                </a:solidFill>
                <a:latin typeface="Onest"/>
              </a:rPr>
              <a:t>Рост +10% к 2023 г. Потребление — 2,1 кг/чел./год. Трафик локации — до 800 чел/час в пик.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27000" y="64706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09284"/>
                </a:solidFill>
                <a:latin typeface="Onest"/>
              </a:rPr>
              <a:t>Источник: аналитика рынка общепита, 2024–2025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3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456432"/>
            <a:ext cx="974427" cy="220266"/>
          </a:xfrm>
          <a:prstGeom prst="roundRect">
            <a:avLst>
              <a:gd name="adj" fmla="val 50000"/>
            </a:avLst>
          </a:prstGeom>
          <a:solidFill>
            <a:srgbClr val="E1CAB4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712938"/>
            <a:ext cx="3454400" cy="2174180"/>
          </a:xfrm>
          <a:prstGeom prst="roundRect">
            <a:avLst>
              <a:gd name="adj" fmla="val 4380"/>
            </a:avLst>
          </a:prstGeom>
          <a:solidFill>
            <a:srgbClr val="DECEBC"/>
          </a:solidFill>
          <a:ln w="12700" cap="flat">
            <a:solidFill>
              <a:srgbClr val="6F4E37"/>
            </a:solidFill>
          </a:ln>
        </p:spPr>
      </p:sp>
      <p:sp>
        <p:nvSpPr>
          <p:cNvPr id="5" name="card5"/>
          <p:cNvSpPr/>
          <p:nvPr/>
        </p:nvSpPr>
        <p:spPr>
          <a:xfrm>
            <a:off x="4368800" y="2712938"/>
            <a:ext cx="3454400" cy="2174180"/>
          </a:xfrm>
          <a:prstGeom prst="roundRect">
            <a:avLst>
              <a:gd name="adj" fmla="val 4380"/>
            </a:avLst>
          </a:prstGeom>
          <a:noFill/>
          <a:ln w="6350" cap="flat">
            <a:solidFill>
              <a:srgbClr val="DECEBC"/>
            </a:solidFill>
          </a:ln>
        </p:spPr>
      </p:sp>
      <p:sp>
        <p:nvSpPr>
          <p:cNvPr id="6" name="card6"/>
          <p:cNvSpPr/>
          <p:nvPr/>
        </p:nvSpPr>
        <p:spPr>
          <a:xfrm>
            <a:off x="7975600" y="2712938"/>
            <a:ext cx="3454400" cy="2174180"/>
          </a:xfrm>
          <a:prstGeom prst="roundRect">
            <a:avLst>
              <a:gd name="adj" fmla="val 4380"/>
            </a:avLst>
          </a:prstGeom>
          <a:noFill/>
          <a:ln w="6350" cap="flat">
            <a:solidFill>
              <a:srgbClr val="DECEBC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889000" y="1494532"/>
            <a:ext cx="907693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43">
                <a:solidFill>
                  <a:srgbClr val="724426"/>
                </a:solidFill>
                <a:latin typeface="Onest"/>
              </a:rPr>
              <a:t>Аудитория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949748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E1F16"/>
                </a:solidFill>
                <a:latin typeface="Bitter"/>
              </a:rPr>
              <a:t>Целевая аудитория кофейни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3005038"/>
            <a:ext cx="34544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20">
                <a:solidFill>
                  <a:srgbClr val="6F4E37"/>
                </a:solidFill>
                <a:latin typeface="Onest"/>
              </a:rPr>
              <a:t>Ядро · 45%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3259038"/>
            <a:ext cx="3383280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70"/>
              </a:lnSpc>
            </a:pPr>
            <a:r>
              <a:rPr lang="ru-RU" sz="1700" b="1">
                <a:solidFill>
                  <a:srgbClr val="2E1F16"/>
                </a:solidFill>
                <a:latin typeface="Onest"/>
              </a:rPr>
              <a:t>Офисные сотрудники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3617119"/>
            <a:ext cx="2844800" cy="7556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E1F16"/>
                </a:solidFill>
                <a:latin typeface="Onest"/>
              </a:rPr>
              <a:t>Покупают кофе по пути на работу, 3–4 раза в неделю. Ценят скорость и стабильное качество.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79950" y="2998688"/>
            <a:ext cx="34671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20">
                <a:solidFill>
                  <a:srgbClr val="716256"/>
                </a:solidFill>
                <a:latin typeface="Onest"/>
              </a:rPr>
              <a:t>Активные · 30%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79950" y="3252688"/>
            <a:ext cx="3398520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70"/>
              </a:lnSpc>
            </a:pPr>
            <a:r>
              <a:rPr lang="ru-RU" sz="1700" b="1">
                <a:solidFill>
                  <a:srgbClr val="2E1F16"/>
                </a:solidFill>
                <a:latin typeface="Onest"/>
              </a:rPr>
              <a:t>Студенты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9950" y="3610769"/>
            <a:ext cx="2857500" cy="7556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E1F16"/>
                </a:solidFill>
                <a:latin typeface="Onest"/>
              </a:rPr>
              <a:t>Заходят между парами, 2–3 раза в неделю. Чувствительны к цене, любят акции и сезонные напитки.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86750" y="2998688"/>
            <a:ext cx="34671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20">
                <a:solidFill>
                  <a:srgbClr val="716256"/>
                </a:solidFill>
                <a:latin typeface="Onest"/>
              </a:rPr>
              <a:t>Постоянные · 25%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6750" y="3252688"/>
            <a:ext cx="3398520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70"/>
              </a:lnSpc>
            </a:pPr>
            <a:r>
              <a:rPr lang="ru-RU" sz="1700" b="1">
                <a:solidFill>
                  <a:srgbClr val="2E1F16"/>
                </a:solidFill>
                <a:latin typeface="Onest"/>
              </a:rPr>
              <a:t>Жители района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86750" y="3610769"/>
            <a:ext cx="2857500" cy="1003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E1F16"/>
                </a:solidFill>
                <a:latin typeface="Onest"/>
              </a:rPr>
              <a:t>Совершают покупки 1–2 раза в неделю, в основном в выходные. Ценят атмосферу и приветливый сервис.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762000" y="5191919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16256"/>
                </a:solidFill>
                <a:latin typeface="Onest"/>
              </a:rPr>
              <a:t>Потенциальный ежедневный поток — 500–600 человек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3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151930"/>
            <a:ext cx="2170708" cy="220266"/>
          </a:xfrm>
          <a:prstGeom prst="roundRect">
            <a:avLst>
              <a:gd name="adj" fmla="val 50000"/>
            </a:avLst>
          </a:prstGeom>
          <a:solidFill>
            <a:srgbClr val="E1CAB4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245320"/>
            <a:ext cx="10668000" cy="3098800"/>
          </a:xfrm>
          <a:prstGeom prst="roundRect">
            <a:avLst>
              <a:gd name="adj" fmla="val 3073"/>
            </a:avLst>
          </a:prstGeom>
          <a:noFill/>
          <a:ln w="12700" cap="flat">
            <a:solidFill>
              <a:srgbClr val="DECEBC"/>
            </a:solidFill>
          </a:ln>
        </p:spPr>
      </p:sp>
      <p:sp>
        <p:nvSpPr>
          <p:cNvPr id="5" name="card5"/>
          <p:cNvSpPr/>
          <p:nvPr/>
        </p:nvSpPr>
        <p:spPr>
          <a:xfrm>
            <a:off x="4476452" y="2258020"/>
            <a:ext cx="2313583" cy="787400"/>
          </a:xfrm>
          <a:prstGeom prst="rect">
            <a:avLst/>
          </a:prstGeom>
          <a:solidFill>
            <a:srgbClr val="DECEBC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4476452" y="3045420"/>
            <a:ext cx="2313583" cy="571500"/>
          </a:xfrm>
          <a:prstGeom prst="rect">
            <a:avLst/>
          </a:prstGeom>
          <a:solidFill>
            <a:srgbClr val="DECEBC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4476452" y="3616920"/>
            <a:ext cx="2313583" cy="571500"/>
          </a:xfrm>
          <a:prstGeom prst="rect">
            <a:avLst/>
          </a:prstGeom>
          <a:solidFill>
            <a:srgbClr val="DECEBC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4476452" y="4188420"/>
            <a:ext cx="2313583" cy="571500"/>
          </a:xfrm>
          <a:prstGeom prst="rect">
            <a:avLst/>
          </a:prstGeom>
          <a:solidFill>
            <a:srgbClr val="DECEBC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4476452" y="4759920"/>
            <a:ext cx="2313583" cy="571500"/>
          </a:xfrm>
          <a:prstGeom prst="rect">
            <a:avLst/>
          </a:prstGeom>
          <a:solidFill>
            <a:srgbClr val="DECEBC"/>
          </a:solidFill>
          <a:ln>
            <a:noFill/>
          </a:ln>
        </p:spPr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889000" y="1190030"/>
            <a:ext cx="2343229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43">
                <a:solidFill>
                  <a:srgbClr val="724426"/>
                </a:solidFill>
                <a:latin typeface="Onest"/>
              </a:rPr>
              <a:t>Конкуренты в радиусе 500 м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1486495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34">
                <a:solidFill>
                  <a:srgbClr val="2E1F16"/>
                </a:solidFill>
                <a:latin typeface="Bitter"/>
              </a:rPr>
              <a:t>Сравнение с ближайшими конкурентами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965200" y="2537420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E1F16"/>
                </a:solidFill>
                <a:latin typeface="Bitter"/>
              </a:rPr>
              <a:t>Критерий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473694" y="2537420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6F4E37"/>
                </a:solidFill>
                <a:latin typeface="Bitter"/>
              </a:rPr>
              <a:t>Наша кофейня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787277" y="2537420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2E1F16"/>
                </a:solidFill>
                <a:latin typeface="Bitter"/>
              </a:rPr>
              <a:t>Кофейня «Арабика»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9281418" y="2423120"/>
            <a:ext cx="1958082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2E1F16"/>
                </a:solidFill>
                <a:latin typeface="Bitter"/>
              </a:rPr>
              <a:t>Кофейня «Капучино»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965200" y="3210520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E1F16"/>
                </a:solidFill>
                <a:latin typeface="Onest"/>
              </a:rPr>
              <a:t>Цена капучино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473694" y="3210520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1F16"/>
                </a:solidFill>
                <a:latin typeface="Onest"/>
              </a:rPr>
              <a:t>220 ₽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787277" y="3210520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1F16"/>
                </a:solidFill>
                <a:latin typeface="Onest"/>
              </a:rPr>
              <a:t>180 ₽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9100850" y="3210520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1F16"/>
                </a:solidFill>
                <a:latin typeface="Onest"/>
              </a:rPr>
              <a:t>150 ₽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965200" y="3782020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E1F16"/>
                </a:solidFill>
                <a:latin typeface="Onest"/>
              </a:rPr>
              <a:t>Ассортимент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4473694" y="3782020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1F16"/>
                </a:solidFill>
                <a:latin typeface="Onest"/>
              </a:rPr>
              <a:t>25 позиций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6787277" y="3782020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1F16"/>
                </a:solidFill>
                <a:latin typeface="Onest"/>
              </a:rPr>
              <a:t>20 позиций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100850" y="3782020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1F16"/>
                </a:solidFill>
                <a:latin typeface="Onest"/>
              </a:rPr>
              <a:t>15 позиций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965200" y="4353520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E1F16"/>
                </a:solidFill>
                <a:latin typeface="Onest"/>
              </a:rPr>
              <a:t>Скорость обслуживания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473694" y="4353520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1F16"/>
                </a:solidFill>
                <a:latin typeface="Onest"/>
              </a:rPr>
              <a:t>до 3 минут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6787277" y="4353520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1F16"/>
                </a:solidFill>
                <a:latin typeface="Onest"/>
              </a:rPr>
              <a:t>до 5 минут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9100850" y="4353520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1F16"/>
                </a:solidFill>
                <a:latin typeface="Onest"/>
              </a:rPr>
              <a:t>до 7 минут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965200" y="4925020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E1F16"/>
                </a:solidFill>
                <a:latin typeface="Onest"/>
              </a:rPr>
              <a:t>Расположение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4473694" y="4925020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1F16"/>
                </a:solidFill>
                <a:latin typeface="Onest"/>
              </a:rPr>
              <a:t>У выхода из двора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6787277" y="4925020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1F16"/>
                </a:solidFill>
                <a:latin typeface="Onest"/>
              </a:rPr>
              <a:t>У остановки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9100850" y="4925020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E1F16"/>
                </a:solidFill>
                <a:latin typeface="Onest"/>
              </a:rPr>
              <a:t>В ТЦ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762000" y="5496520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16256"/>
                </a:solidFill>
                <a:latin typeface="Onest"/>
              </a:rPr>
              <a:t>Выигрываем по скорости и расположению, цена — в верхнем сегменте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3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933847"/>
            <a:ext cx="1701800" cy="220266"/>
          </a:xfrm>
          <a:prstGeom prst="roundRect">
            <a:avLst>
              <a:gd name="adj" fmla="val 50000"/>
            </a:avLst>
          </a:prstGeom>
          <a:solidFill>
            <a:srgbClr val="E1CAB4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403600" y="2184003"/>
            <a:ext cx="5511800" cy="215900"/>
          </a:xfrm>
          <a:prstGeom prst="roundRect">
            <a:avLst>
              <a:gd name="adj" fmla="val 39705"/>
            </a:avLst>
          </a:prstGeom>
          <a:solidFill>
            <a:srgbClr val="F3E9D8"/>
          </a:solidFill>
          <a:ln>
            <a:noFill/>
          </a:ln>
          <a:effectLst>
            <a:outerShdw blurRad="215900" dist="76200" dir="5400000" rotWithShape="0">
              <a:srgbClr val="311D14">
                <a:alpha val="10196"/>
              </a:srgbClr>
            </a:outerShdw>
          </a:effectLst>
        </p:spPr>
      </p:sp>
      <p:sp>
        <p:nvSpPr>
          <p:cNvPr id="5" name="card5"/>
          <p:cNvSpPr/>
          <p:nvPr/>
        </p:nvSpPr>
        <p:spPr>
          <a:xfrm>
            <a:off x="3403600" y="2184003"/>
            <a:ext cx="5511800" cy="215900"/>
          </a:xfrm>
          <a:prstGeom prst="roundRect">
            <a:avLst>
              <a:gd name="adj" fmla="val 39705"/>
            </a:avLst>
          </a:prstGeom>
          <a:solidFill>
            <a:srgbClr val="6F4E3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3403600" y="2736453"/>
            <a:ext cx="5511800" cy="215900"/>
          </a:xfrm>
          <a:prstGeom prst="roundRect">
            <a:avLst>
              <a:gd name="adj" fmla="val 39705"/>
            </a:avLst>
          </a:prstGeom>
          <a:solidFill>
            <a:srgbClr val="F3E9D8"/>
          </a:solidFill>
          <a:ln>
            <a:noFill/>
          </a:ln>
          <a:effectLst>
            <a:outerShdw blurRad="215900" dist="76200" dir="5400000" rotWithShape="0">
              <a:srgbClr val="311D14">
                <a:alpha val="10196"/>
              </a:srgbClr>
            </a:outerShdw>
          </a:effectLst>
        </p:spPr>
      </p:sp>
      <p:sp>
        <p:nvSpPr>
          <p:cNvPr id="7" name="card7"/>
          <p:cNvSpPr/>
          <p:nvPr/>
        </p:nvSpPr>
        <p:spPr>
          <a:xfrm>
            <a:off x="3403600" y="2736453"/>
            <a:ext cx="4216499" cy="215900"/>
          </a:xfrm>
          <a:prstGeom prst="roundRect">
            <a:avLst>
              <a:gd name="adj" fmla="val 39705"/>
            </a:avLst>
          </a:prstGeom>
          <a:solidFill>
            <a:srgbClr val="DECEBC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3403600" y="3180953"/>
            <a:ext cx="5511800" cy="215900"/>
          </a:xfrm>
          <a:prstGeom prst="roundRect">
            <a:avLst>
              <a:gd name="adj" fmla="val 39705"/>
            </a:avLst>
          </a:prstGeom>
          <a:solidFill>
            <a:srgbClr val="F3E9D8"/>
          </a:solidFill>
          <a:ln>
            <a:noFill/>
          </a:ln>
          <a:effectLst>
            <a:outerShdw blurRad="215900" dist="76200" dir="5400000" rotWithShape="0">
              <a:srgbClr val="311D14">
                <a:alpha val="10196"/>
              </a:srgbClr>
            </a:outerShdw>
          </a:effectLst>
        </p:spPr>
      </p:sp>
      <p:sp>
        <p:nvSpPr>
          <p:cNvPr id="9" name="card9"/>
          <p:cNvSpPr/>
          <p:nvPr/>
        </p:nvSpPr>
        <p:spPr>
          <a:xfrm>
            <a:off x="3403600" y="3180953"/>
            <a:ext cx="4216499" cy="215900"/>
          </a:xfrm>
          <a:prstGeom prst="roundRect">
            <a:avLst>
              <a:gd name="adj" fmla="val 39705"/>
            </a:avLst>
          </a:prstGeom>
          <a:solidFill>
            <a:srgbClr val="DECEBC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3403600" y="3625453"/>
            <a:ext cx="5511800" cy="215900"/>
          </a:xfrm>
          <a:prstGeom prst="roundRect">
            <a:avLst>
              <a:gd name="adj" fmla="val 39705"/>
            </a:avLst>
          </a:prstGeom>
          <a:solidFill>
            <a:srgbClr val="F3E9D8"/>
          </a:solidFill>
          <a:ln>
            <a:noFill/>
          </a:ln>
          <a:effectLst>
            <a:outerShdw blurRad="215900" dist="76200" dir="5400000" rotWithShape="0">
              <a:srgbClr val="311D14">
                <a:alpha val="10196"/>
              </a:srgbClr>
            </a:outerShdw>
          </a:effectLst>
        </p:spPr>
      </p:sp>
      <p:sp>
        <p:nvSpPr>
          <p:cNvPr id="11" name="card11"/>
          <p:cNvSpPr/>
          <p:nvPr/>
        </p:nvSpPr>
        <p:spPr>
          <a:xfrm>
            <a:off x="3403600" y="3625453"/>
            <a:ext cx="1625898" cy="215900"/>
          </a:xfrm>
          <a:prstGeom prst="roundRect">
            <a:avLst>
              <a:gd name="adj" fmla="val 39705"/>
            </a:avLst>
          </a:prstGeom>
          <a:solidFill>
            <a:srgbClr val="DECEBC"/>
          </a:solidFill>
          <a:ln>
            <a:noFill/>
          </a:ln>
        </p:spPr>
      </p:sp>
      <p:sp>
        <p:nvSpPr>
          <p:cNvPr id="12" name="card12"/>
          <p:cNvSpPr/>
          <p:nvPr/>
        </p:nvSpPr>
        <p:spPr>
          <a:xfrm>
            <a:off x="3403600" y="4069953"/>
            <a:ext cx="5511800" cy="215900"/>
          </a:xfrm>
          <a:prstGeom prst="roundRect">
            <a:avLst>
              <a:gd name="adj" fmla="val 39705"/>
            </a:avLst>
          </a:prstGeom>
          <a:solidFill>
            <a:srgbClr val="F3E9D8"/>
          </a:solidFill>
          <a:ln>
            <a:noFill/>
          </a:ln>
          <a:effectLst>
            <a:outerShdw blurRad="215900" dist="76200" dir="5400000" rotWithShape="0">
              <a:srgbClr val="311D14">
                <a:alpha val="10196"/>
              </a:srgbClr>
            </a:outerShdw>
          </a:effectLst>
        </p:spPr>
      </p:sp>
      <p:sp>
        <p:nvSpPr>
          <p:cNvPr id="13" name="card13"/>
          <p:cNvSpPr/>
          <p:nvPr/>
        </p:nvSpPr>
        <p:spPr>
          <a:xfrm>
            <a:off x="3403600" y="4069953"/>
            <a:ext cx="1300758" cy="215900"/>
          </a:xfrm>
          <a:prstGeom prst="roundRect">
            <a:avLst>
              <a:gd name="adj" fmla="val 39705"/>
            </a:avLst>
          </a:prstGeom>
          <a:solidFill>
            <a:srgbClr val="DECEBC"/>
          </a:solidFill>
          <a:ln>
            <a:noFill/>
          </a:ln>
        </p:spPr>
      </p:sp>
      <p:sp>
        <p:nvSpPr>
          <p:cNvPr id="14" name="card14"/>
          <p:cNvSpPr/>
          <p:nvPr/>
        </p:nvSpPr>
        <p:spPr>
          <a:xfrm>
            <a:off x="3403600" y="4514453"/>
            <a:ext cx="5511800" cy="215900"/>
          </a:xfrm>
          <a:prstGeom prst="roundRect">
            <a:avLst>
              <a:gd name="adj" fmla="val 39705"/>
            </a:avLst>
          </a:prstGeom>
          <a:solidFill>
            <a:srgbClr val="F3E9D8"/>
          </a:solidFill>
          <a:ln>
            <a:noFill/>
          </a:ln>
          <a:effectLst>
            <a:outerShdw blurRad="215900" dist="76200" dir="5400000" rotWithShape="0">
              <a:srgbClr val="311D14">
                <a:alpha val="10196"/>
              </a:srgbClr>
            </a:outerShdw>
          </a:effectLst>
        </p:spPr>
      </p:sp>
      <p:sp>
        <p:nvSpPr>
          <p:cNvPr id="15" name="card15"/>
          <p:cNvSpPr/>
          <p:nvPr/>
        </p:nvSpPr>
        <p:spPr>
          <a:xfrm>
            <a:off x="3403600" y="4514453"/>
            <a:ext cx="981075" cy="215900"/>
          </a:xfrm>
          <a:prstGeom prst="roundRect">
            <a:avLst>
              <a:gd name="adj" fmla="val 39705"/>
            </a:avLst>
          </a:prstGeom>
          <a:solidFill>
            <a:srgbClr val="DECEBC"/>
          </a:solidFill>
          <a:ln>
            <a:noFill/>
          </a:ln>
        </p:spPr>
      </p:sp>
      <p:sp>
        <p:nvSpPr>
          <p:cNvPr id="16" name="card16"/>
          <p:cNvSpPr/>
          <p:nvPr/>
        </p:nvSpPr>
        <p:spPr>
          <a:xfrm>
            <a:off x="3403600" y="4958953"/>
            <a:ext cx="5511800" cy="215900"/>
          </a:xfrm>
          <a:prstGeom prst="roundRect">
            <a:avLst>
              <a:gd name="adj" fmla="val 39705"/>
            </a:avLst>
          </a:prstGeom>
          <a:solidFill>
            <a:srgbClr val="F3E9D8"/>
          </a:solidFill>
          <a:ln>
            <a:noFill/>
          </a:ln>
          <a:effectLst>
            <a:outerShdw blurRad="215900" dist="76200" dir="5400000" rotWithShape="0">
              <a:srgbClr val="311D14">
                <a:alpha val="10196"/>
              </a:srgbClr>
            </a:outerShdw>
          </a:effectLst>
        </p:spPr>
      </p:sp>
      <p:sp>
        <p:nvSpPr>
          <p:cNvPr id="17" name="card17"/>
          <p:cNvSpPr/>
          <p:nvPr/>
        </p:nvSpPr>
        <p:spPr>
          <a:xfrm>
            <a:off x="3403600" y="4958953"/>
            <a:ext cx="655836" cy="215900"/>
          </a:xfrm>
          <a:prstGeom prst="roundRect">
            <a:avLst>
              <a:gd name="adj" fmla="val 39705"/>
            </a:avLst>
          </a:prstGeom>
          <a:solidFill>
            <a:srgbClr val="DECEBC"/>
          </a:solidFill>
          <a:ln>
            <a:noFill/>
          </a:ln>
        </p:spPr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89000" y="971947"/>
            <a:ext cx="1780540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43">
                <a:solidFill>
                  <a:srgbClr val="724426"/>
                </a:solidFill>
                <a:latin typeface="Onest"/>
              </a:rPr>
              <a:t>Инвестиции в запуск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762000" y="1236663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E1F16"/>
                </a:solidFill>
                <a:latin typeface="Bitter"/>
              </a:rPr>
              <a:t>Структура вложений в открытие кофейни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762000" y="2076053"/>
            <a:ext cx="2438400" cy="444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00"/>
              </a:lnSpc>
            </a:pPr>
            <a:r>
              <a:rPr lang="ru-RU" sz="1350" b="1">
                <a:solidFill>
                  <a:srgbClr val="2E1F16"/>
                </a:solidFill>
                <a:latin typeface="Onest"/>
              </a:rPr>
              <a:t>Оборудование и кофемашина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8839200" y="2190353"/>
            <a:ext cx="1828800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00"/>
              </a:lnSpc>
            </a:pPr>
            <a:r>
              <a:rPr lang="ru-RU" sz="1250">
                <a:solidFill>
                  <a:srgbClr val="716256"/>
                </a:solidFill>
                <a:latin typeface="Onest"/>
              </a:rPr>
              <a:t>800 тыс. ₽ · 32%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762000" y="2736453"/>
            <a:ext cx="28956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E1F16"/>
                </a:solidFill>
                <a:latin typeface="Onest"/>
              </a:rPr>
              <a:t>Ремонт помещения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8839200" y="2742803"/>
            <a:ext cx="1828800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00"/>
              </a:lnSpc>
            </a:pPr>
            <a:r>
              <a:rPr lang="ru-RU" sz="1250">
                <a:solidFill>
                  <a:srgbClr val="716256"/>
                </a:solidFill>
                <a:latin typeface="Onest"/>
              </a:rPr>
              <a:t>600 тыс. ₽ · 24%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762000" y="3180953"/>
            <a:ext cx="28956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E1F16"/>
                </a:solidFill>
                <a:latin typeface="Onest"/>
              </a:rPr>
              <a:t>Оборотный резерв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8839200" y="3187303"/>
            <a:ext cx="1828800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00"/>
              </a:lnSpc>
            </a:pPr>
            <a:r>
              <a:rPr lang="ru-RU" sz="1250">
                <a:solidFill>
                  <a:srgbClr val="716256"/>
                </a:solidFill>
                <a:latin typeface="Onest"/>
              </a:rPr>
              <a:t>600 тыс. ₽ · 24%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762000" y="3625453"/>
            <a:ext cx="28956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E1F16"/>
                </a:solidFill>
                <a:latin typeface="Onest"/>
              </a:rPr>
              <a:t>Первая закупка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8839200" y="3631803"/>
            <a:ext cx="1828800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00"/>
              </a:lnSpc>
            </a:pPr>
            <a:r>
              <a:rPr lang="ru-RU" sz="1250">
                <a:solidFill>
                  <a:srgbClr val="716256"/>
                </a:solidFill>
                <a:latin typeface="Onest"/>
              </a:rPr>
              <a:t>200 тыс. ₽ · 8%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762000" y="4069953"/>
            <a:ext cx="28956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E1F16"/>
                </a:solidFill>
                <a:latin typeface="Onest"/>
              </a:rPr>
              <a:t>Мебель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8839200" y="4076303"/>
            <a:ext cx="1828800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00"/>
              </a:lnSpc>
            </a:pPr>
            <a:r>
              <a:rPr lang="ru-RU" sz="1250">
                <a:solidFill>
                  <a:srgbClr val="716256"/>
                </a:solidFill>
                <a:latin typeface="Onest"/>
              </a:rPr>
              <a:t>150 тыс. ₽ · 6%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762000" y="4514453"/>
            <a:ext cx="28956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E1F16"/>
                </a:solidFill>
                <a:latin typeface="Onest"/>
              </a:rPr>
              <a:t>Вывеска и оформление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8839200" y="4520803"/>
            <a:ext cx="1828800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00"/>
              </a:lnSpc>
            </a:pPr>
            <a:r>
              <a:rPr lang="ru-RU" sz="1250">
                <a:solidFill>
                  <a:srgbClr val="716256"/>
                </a:solidFill>
                <a:latin typeface="Onest"/>
              </a:rPr>
              <a:t>100 тыс. ₽ · 4%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762000" y="4958953"/>
            <a:ext cx="28956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E1F16"/>
                </a:solidFill>
                <a:latin typeface="Onest"/>
              </a:rPr>
              <a:t>Юридические расходы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8839200" y="4965303"/>
            <a:ext cx="1828800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00"/>
              </a:lnSpc>
            </a:pPr>
            <a:r>
              <a:rPr lang="ru-RU" sz="1250">
                <a:solidFill>
                  <a:srgbClr val="716256"/>
                </a:solidFill>
                <a:latin typeface="Onest"/>
              </a:rPr>
              <a:t>50 тыс. ₽ · 2%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762000" y="5505053"/>
            <a:ext cx="76454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300">
                <a:solidFill>
                  <a:srgbClr val="716256"/>
                </a:solidFill>
                <a:latin typeface="Onest"/>
              </a:rPr>
              <a:t>Итого инвестиции: 2,5 млн ₽. Оборотный резерв покрывает 3 месяца работы до выхода на плановую выручку.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3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3937000" y="312261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6F4E3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937000" y="352901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A78E79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937000" y="393541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513828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3937000" y="434181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CAB7A4"/>
          </a:solidFill>
          <a:ln>
            <a:noFill/>
          </a:ln>
        </p:spPr>
      </p:sp>
      <p:graphicFrame>
        <p:nvGraphicFramePr>
          <p:cNvPr id="7" name="chart7"/>
          <p:cNvGraphicFramePr/>
          <p:nvPr/>
        </p:nvGraphicFramePr>
        <p:xfrm>
          <a:off x="762000" y="2316163"/>
          <a:ext cx="26670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8" name="text8"/>
          <p:cNvSpPr>
            <a:spLocks noChangeArrowheads="1"/>
          </p:cNvSpPr>
          <p:nvPr/>
        </p:nvSpPr>
        <p:spPr>
          <a:xfrm>
            <a:off x="762000" y="1531938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34">
                <a:solidFill>
                  <a:srgbClr val="2E1F16"/>
                </a:solidFill>
                <a:latin typeface="Bitter"/>
              </a:rPr>
              <a:t>Из чего складывается цена стакана капучино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538297" y="3375342"/>
            <a:ext cx="1114306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4320"/>
              </a:lnSpc>
            </a:pPr>
            <a:r>
              <a:rPr lang="ru-RU" sz="3600" b="1">
                <a:solidFill>
                  <a:srgbClr val="6F4E37"/>
                </a:solidFill>
                <a:latin typeface="Bitter"/>
              </a:rPr>
              <a:t>32%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522803" y="5097463"/>
            <a:ext cx="3145393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440"/>
              </a:lnSpc>
            </a:pPr>
            <a:r>
              <a:rPr lang="ru-RU" sz="1200">
                <a:solidFill>
                  <a:srgbClr val="716256"/>
                </a:solidFill>
                <a:latin typeface="Onest"/>
              </a:rPr>
              <a:t>доля прямой себестоимости в цене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191000" y="3071813"/>
            <a:ext cx="734496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E1F16"/>
                </a:solidFill>
                <a:latin typeface="Onest"/>
              </a:rPr>
              <a:t>Зерно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1015266" y="3070543"/>
            <a:ext cx="541734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6F4E37"/>
                </a:solidFill>
                <a:latin typeface="Bitter"/>
              </a:rPr>
              <a:t>30 ₽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191000" y="3478213"/>
            <a:ext cx="736223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E1F16"/>
                </a:solidFill>
                <a:latin typeface="Onest"/>
              </a:rPr>
              <a:t>Молоко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1032530" y="3476942"/>
            <a:ext cx="52447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6F4E37"/>
                </a:solidFill>
                <a:latin typeface="Bitter"/>
              </a:rPr>
              <a:t>25 ₽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191000" y="3884613"/>
            <a:ext cx="737235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E1F16"/>
                </a:solidFill>
                <a:latin typeface="Onest"/>
              </a:rPr>
              <a:t>Стакан и крышка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1042650" y="3883342"/>
            <a:ext cx="51435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6F4E37"/>
                </a:solidFill>
                <a:latin typeface="Bitter"/>
              </a:rPr>
              <a:t>10 ₽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191000" y="4291013"/>
            <a:ext cx="7478415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E1F16"/>
                </a:solidFill>
                <a:latin typeface="Onest"/>
              </a:rPr>
              <a:t>Сахар и сироп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1148715" y="4289743"/>
            <a:ext cx="408285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6F4E37"/>
                </a:solidFill>
                <a:latin typeface="Bitter"/>
              </a:rPr>
              <a:t>5 ₽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27000" y="64706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09284"/>
                </a:solidFill>
                <a:latin typeface="Onest"/>
              </a:rPr>
              <a:t>Расчёт на основе бизнес-плана, 2026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3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chart3"/>
          <p:cNvGraphicFramePr/>
          <p:nvPr/>
        </p:nvGraphicFramePr>
        <p:xfrm>
          <a:off x="762000" y="1858963"/>
          <a:ext cx="10668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4" name="text4"/>
          <p:cNvSpPr>
            <a:spLocks noChangeArrowheads="1"/>
          </p:cNvSpPr>
          <p:nvPr/>
        </p:nvSpPr>
        <p:spPr>
          <a:xfrm>
            <a:off x="762000" y="782638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34">
                <a:solidFill>
                  <a:srgbClr val="2E1F16"/>
                </a:solidFill>
                <a:latin typeface="Bitter"/>
              </a:rPr>
              <a:t>План продаж на 2026 год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414463"/>
            <a:ext cx="113030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716256"/>
                </a:solidFill>
                <a:latin typeface="Onest"/>
              </a:rPr>
              <a:t>Выручка по месяцам, тыс. ₽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582771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16256"/>
                </a:solidFill>
                <a:latin typeface="Onest"/>
              </a:rPr>
              <a:t>Выход на плановые 150 чеков/день к апрелю, далее — стабильный уровень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27000" y="64706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09284"/>
                </a:solidFill>
                <a:latin typeface="Onest"/>
              </a:rPr>
              <a:t>План продаж на 2026 год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3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chart3"/>
          <p:cNvGraphicFramePr/>
          <p:nvPr/>
        </p:nvGraphicFramePr>
        <p:xfrm>
          <a:off x="762000" y="1964035"/>
          <a:ext cx="106680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4" name="text4"/>
          <p:cNvSpPr>
            <a:spLocks noChangeArrowheads="1"/>
          </p:cNvSpPr>
          <p:nvPr/>
        </p:nvSpPr>
        <p:spPr>
          <a:xfrm>
            <a:off x="762000" y="607715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E1F16"/>
                </a:solidFill>
                <a:latin typeface="Bitter"/>
              </a:rPr>
              <a:t>Ежемесячные расходы: 810 тыс. ₽ и точка безубыточности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6002635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16256"/>
                </a:solidFill>
                <a:latin typeface="Onest"/>
              </a:rPr>
              <a:t>Точка безубыточности — 113 чеков/день, достигается на 4-й месяц работы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Бизнес-план кофейни — пример презентации</dc:title>
  <dc:creator>Слайда</dc:creator>
</cp:coreProperties>
</file>