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  <p:sldId id="267" r:id="rId112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112" Type="http://schemas.openxmlformats.org/officeDocument/2006/relationships/slide" Target="slides/slide12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5BFF"/>
            </a:solidFill>
            <a:ln>
              <a:noFill/>
            </a:ln>
          </c:spPr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Sheet1!$A$2:$A$4</c:f>
              <c:strCache>
                <c:ptCount val="3"/>
                <c:pt idx="0">
                  <c:v>Объём инвестиций</c:v>
                </c:pt>
                <c:pt idx="1">
                  <c:v>Срок окупаемости</c:v>
                </c:pt>
                <c:pt idx="2">
                  <c:v>NPV проекта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</c:v>
                </c:pt>
                <c:pt idx="1">
                  <c:v>2.5</c:v>
                </c:pt>
                <c:pt idx="2">
                  <c:v>18.4</c:v>
                </c:pt>
              </c:numCache>
            </c:numRef>
          </c:val>
        </c:ser>
        <c:gapWidth val="60"/>
        <c:axId val="101"/>
        <c:axId val="102"/>
      </c:bar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100">
                <a:solidFill>
                  <a:srgbClr val="15171C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100">
          <a:solidFill>
            <a:srgbClr val="636569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день, уважаемые члены комиссии! Представляю вашему вниманию проект «Зелёный пакет» — производство биоразлагаемой упаковки из растительного сырья. Мы запрашиваем 120 миллионов рублей на запуск производства. Ключевые метрики: срок окупаемости 3,5 года, IRR 28%, ROI 42%. За 5 лет мы планируем занять 5% российского рынка экологичной упаковки.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запрашиваем 15 миллионов рублей — это финальная цифра, выверенная по каждой статье затрат. Основные вложения пойдут в оборудование и маркетинг, часть — в оборотный капитал, чтобы уверенно пройти первые месяцы. По нашей модели проект окупится за два с половиной года, а NPV при ставке дисконтирования 15% составит 18,4 миллиона рублей. Внутренняя норма доходности — 38%, это заметно выше стоимости капитала, значит, проект устойчив даже при пессимистичном сценарии. Дальше покажу, как именно распределяются инвестиции по направлениям.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Любой бизнес сталкивается с рисками, и наш проект — не исключение. Мы выделили четыре ключевые группы рисков: рыночные, операционные, финансовые и кадровые. Для каждой группы мы разработали конкретные меры минимизации — от диверсификации каналов сбыта до создания резервного фонда. Такой системный подход позволяет нам не только реагировать на угрозы, но и предотвращать их. Это делает проект устойчивым к внешним и внутренним вызовам.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показали, что проект имеет устойчивый спрос, понятную модель и реальные финансовые показатели. Сейчас мы ищем партнёра, который разделит с нами этот рост. Мы предлагаем вложить 15 миллионов рублей в обмен на 30% долю в компании — это справедливая оценка для текущей стадии. Окупаемость составит 2,5 года, а уже к третьему году выйдем на чистую прибыль более 8 миллионов. Если вам интересно — отсканируйте QR-код, там полный бизнес-план, или просто напишите нам на почту. Будем рады обсудить детали в личной встрече.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начинали с простого наблюдения: в малом и среднем бизнесе слишком много времени уходит на рутину. Менеджеры вручную собирают данные, сводят таблицы, и всё равно ошибаются. Мы решили эту проблему — наш продукт автоматизирует сбор и анализ, давая полную картину в реальном времени. Это не просто удобство, это прямой путь к росту выручки и лояльности клиентов.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Рынок, на который мы выходим, сегодня оценивается примерно в 2,1 триллиона рублей и стабильно растёт на 18% в год на протяжении последних пяти лет. Ключевые драйверы — цифровизация потребительского спроса, активное импортозамещение и перенос покупок в онлайн-каналы. По нашим оценкам, уже в следующем году объём рынка превысит 2,5 триллиона, и мы планируем занять в этом растущем пироге свою нишу.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сфокусировались на трёх сегментах, но ключевой для нас — малый и средний бизнес с оборотом от 50 до 500 миллионов рублей в год. Это компании, которые уже переросли Excel, но ещё не доросли до дорогих корпоративных систем. Их главная боль — ручной учёт и ошибки в отчётности, а наша задача — закрыть эту боль автоматизацией. Платёжеспособность сегмента подтверждается готовностью платить от 15 до 60 тысяч рублей в месяц за качественный сервис. В сумме целевой сегмент — это около 250 тысяч компаний по всей России, и мы планируем занять в нём не менее 1% за первые три года.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эту таблицу: мы сравнили себя с тремя основными конкурентами по четырём ключевым критериям. По цене мы на 15–40% доступнее, при этом качество — на уровне лучших. Сроки у нас в два раза короче, чем у конкурента В, а сервис — единственные, кто работает круглосуточно и с персональным менеджером. Это и есть наше позиционирование: оптимальное соотношение цены, скорости и качества. Именно поэтому мы уверенно занимаем нишу малого и среднего бизнеса, которому нужен быстрый и надёжный результат.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 продукт — это B2B-платформа, которая закрывает главную боль закупщиков: разрозненные процессы и отсутствие прозрачности. Мы зарабатываем на трёх источниках: фиксированная подписка для доступа к базовому функционалу, комиссия с каждой проведённой сделки и премиум-услуги для крупных клиентов. Такая модель позволяет нам расти вместе с клиентом: чем активнее он работает на платформе, тем больше наш доход. При этом подписка обеспечивает стабильный денежный поток, а комиссия — масштабирование без дополнительных затрат. Дальше я покажу, как эти источники распределяются в структуре выручки.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 маркетинговый план на первый год опирается на четыре ключевых канала. Основной упор — на контекстную рекламу: она даёт самый предсказуемый поток целевых заявок. Таргетированная реклама и SEO работают на охват и долгосрочный органик-трафик. Партнёрства с B2B-клиентами обеспечивают крупные контракты с меньшими затратами на привлечение. Итого мы закладываем 3 миллиона рублей на маркетинг и ожидаем около 4 200 лидов, что даёт среднюю стоимость лида примерно 714 рублей. Эти цифры лягут в основу нашего плана продаж и прогноза выручки.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Наш производственный процесс построен как чёткая последовательность из пяти этапов — от закупки сырья до отгрузки готовой продукции. Ключевой акцент мы делаем на этапе контроля качества: он встроен не в конец цикла, а проходит через все стадии. Это позволяет нам выявлять отклонения на ранних стадиях и минимизировать потери. Такая структура обеспечивает стабильный объём выпуска и высокое качество продукции, что напрямую влияет на удовлетворённость клиентов. Далее я покажу, какие показатели эффективности мы закладываем в производственный план.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посмотрим на финансовую модель. За три года мы прогнозируем рост выручки с 12 до 48 миллионов рублей — это более чем в четыре раза. Маржинальность сохраняется на уровне 40%, что говорит о масштабируемости бизнеса. Операционные расходы растут медленнее выручки, поэтому EBITDA увеличивается почти в девять раз. Чистая прибыль к 2028 году составит 5,8 миллиона рублей — проект выходит на устойчивую рентабельность. Теперь посмотрим, как эти цифры выглядят в разрезе движения денежных средств.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7b7d9177c460036b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6c6301598c35fa2c.png"/><Relationship Id="rId100" Type="http://schemas.openxmlformats.org/officeDocument/2006/relationships/chart" Target="../charts/chart1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330648cbc9a9c21d.png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mad0f25750be89ae6.png"/><Relationship Id="rId4" Type="http://schemas.openxmlformats.org/officeDocument/2006/relationships/image" Target="../media/m27aa3d921bb78bce.png"/><Relationship Id="rId5" Type="http://schemas.openxmlformats.org/officeDocument/2006/relationships/image" Target="../media/m42738e772f0301fe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ad0f25750be89ae6.png"/><Relationship Id="rId4" Type="http://schemas.openxmlformats.org/officeDocument/2006/relationships/image" Target="../media/mc4fe0424b347e27b.png"/><Relationship Id="rId5" Type="http://schemas.openxmlformats.org/officeDocument/2006/relationships/image" Target="../media/mbe1cb803b8b4dbc9.sv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685eb2c4ee89d0d7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ad0f25750be89ae6.png"/><Relationship Id="rId4" Type="http://schemas.openxmlformats.org/officeDocument/2006/relationships/image" Target="../media/m493138778a86e498.jpe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a8c627322d4e3e5c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f1025ff5339411a1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80afb28f0d3dece8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f8c65f58ccd91b3a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0ee1145cbe76cd0f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184394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05BFF"/>
                </a:solidFill>
                <a:latin typeface="Manrope"/>
              </a:rPr>
              <a:t>Инвестиционный бизнес-план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499989"/>
            <a:ext cx="9423400" cy="28928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Эко-упаковка «Зелёный пакет»: производство биоразлагаемой упаковки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4418211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Производство биоразлагаемой упаковки из растительного сырья — замещение 5% рынка пластиковой упаковки России к 2030 году.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904230"/>
            <a:ext cx="1570014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92190"/>
            <a:ext cx="144911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Иван Петров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2375991" y="5904230"/>
            <a:ext cx="2459649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Роль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375991" y="6092190"/>
            <a:ext cx="2338745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Основатель проекта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731345" y="5904230"/>
            <a:ext cx="5137348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731345" y="6092190"/>
            <a:ext cx="513734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банков, инвесторов и грантовых комиссий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698500" y="1883370"/>
            <a:ext cx="3937000" cy="1320800"/>
          </a:xfrm>
          <a:prstGeom prst="roundRect">
            <a:avLst>
              <a:gd name="adj" fmla="val 1730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98500" y="3356570"/>
            <a:ext cx="3937000" cy="1320800"/>
          </a:xfrm>
          <a:prstGeom prst="roundRect">
            <a:avLst>
              <a:gd name="adj" fmla="val 1730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98500" y="4829770"/>
            <a:ext cx="3937000" cy="1320800"/>
          </a:xfrm>
          <a:prstGeom prst="roundRect">
            <a:avLst>
              <a:gd name="adj" fmla="val 17307"/>
            </a:avLst>
          </a:prstGeom>
          <a:solidFill>
            <a:srgbClr val="F4F5F7"/>
          </a:solidFill>
          <a:ln>
            <a:noFill/>
          </a:ln>
        </p:spPr>
      </p:sp>
      <p:graphicFrame>
        <p:nvGraphicFramePr>
          <p:cNvPr id="6" name="chart6"/>
          <p:cNvGraphicFramePr/>
          <p:nvPr/>
        </p:nvGraphicFramePr>
        <p:xfrm>
          <a:off x="5181600" y="1883370"/>
          <a:ext cx="6184900" cy="3416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7" name="text7"/>
          <p:cNvSpPr>
            <a:spLocks noChangeArrowheads="1"/>
          </p:cNvSpPr>
          <p:nvPr/>
        </p:nvSpPr>
        <p:spPr>
          <a:xfrm>
            <a:off x="698500" y="1177330"/>
            <a:ext cx="11430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Инвестиции и окупаемость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39800" y="2067520"/>
            <a:ext cx="40894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>
                <a:solidFill>
                  <a:srgbClr val="15171C"/>
                </a:solidFill>
                <a:latin typeface="Manrope"/>
              </a:rPr>
              <a:t>15 млн ₽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39800" y="255266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Объём инвестиций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939800" y="279396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F7D52"/>
                </a:solidFill>
                <a:latin typeface="Manrope"/>
              </a:rPr>
              <a:t>+24% к плану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39800" y="3540720"/>
            <a:ext cx="40894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>
                <a:solidFill>
                  <a:srgbClr val="15171C"/>
                </a:solidFill>
                <a:latin typeface="Manrope"/>
              </a:rPr>
              <a:t>2,5 года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39800" y="402586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Срок окупаемости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39800" y="426716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F7D52"/>
                </a:solidFill>
                <a:latin typeface="Manrope"/>
              </a:rPr>
              <a:t>быстрее рынка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39800" y="5013920"/>
            <a:ext cx="4089400" cy="419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200"/>
              </a:lnSpc>
            </a:pPr>
            <a:r>
              <a:rPr lang="ru-RU" sz="3200" b="1">
                <a:solidFill>
                  <a:srgbClr val="15171C"/>
                </a:solidFill>
                <a:latin typeface="Manrope"/>
              </a:rPr>
              <a:t>18,4 млн ₽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39800" y="549906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NPV проекта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39800" y="5740360"/>
            <a:ext cx="4089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2F7D52"/>
                </a:solidFill>
                <a:latin typeface="Manrope"/>
              </a:rPr>
              <a:t>при ставке 15%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98500" y="546096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IRR проекта — 38%: доходность выше стоимости капитала, проект устойчив к рискам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Финансовая модель проекта, 2026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28650"/>
            <a:ext cx="264416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Управление рисками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422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Ключевые риски и меры их снижения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12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2012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Рыночные риски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447826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Снижение спроса, рост конкуренции. Меры: диверсификация каналов сбыта, гибкая ценовая политика, регулярный мониторинг рынка.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12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2012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Операционные риски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447826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Сбои поставок, поломки оборудования. Меры: резервные поставщики, регламенты ТО, страхование ключевых активов.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16903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0582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Финансовые риски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733528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Кассовые разрывы, рост издержек. Меры: финансовый план на 3 года, резервный фонд, контроль дебиторской задолженности.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16903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0582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Кадровые риски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733528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Дефицит квалифицированных специалистов. Меры: программы обучения, система мотивации, кадровый резерв.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914503"/>
            <a:ext cx="2405955" cy="533400"/>
          </a:xfrm>
          <a:prstGeom prst="roundRect">
            <a:avLst>
              <a:gd name="adj" fmla="val 28571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320355" y="4914503"/>
            <a:ext cx="2807891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FFFFFF">
                <a:alpha val="30196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8890000" y="1924050"/>
            <a:ext cx="2413000" cy="2413000"/>
          </a:xfrm>
          <a:prstGeom prst="roundRect">
            <a:avLst>
              <a:gd name="adj" fmla="val 9473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8600" y="2152650"/>
            <a:ext cx="1955800" cy="19558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762000" y="1405553"/>
            <a:ext cx="7747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Manrope"/>
              </a:rPr>
              <a:t>Следующий шаг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721148"/>
            <a:ext cx="7137400" cy="19328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FFFFFF"/>
                </a:solidFill>
                <a:latin typeface="Manrope"/>
              </a:rPr>
              <a:t>Инвестируйте в проект — станьте партнёром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3674666"/>
            <a:ext cx="5740400" cy="8413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FFFFFF"/>
                </a:solidFill>
                <a:latin typeface="Manrope"/>
              </a:rPr>
              <a:t>Мы приглашаем банк или частного инвестора к сотрудничеству: вложите 15 млн ₽ и получите долю 30% в быстрорастущем бизнесе с окупаемостью 2,5 года.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48124" y="5078333"/>
            <a:ext cx="2033707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Связаться с нами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466286" y="5078333"/>
            <a:ext cx="2516029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Скачать бизнес-план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750300" y="4514850"/>
            <a:ext cx="26924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100"/>
              </a:lnSpc>
            </a:pPr>
            <a:r>
              <a:rPr lang="ru-RU" sz="950" cap="all" spc="133">
                <a:solidFill>
                  <a:srgbClr val="FFFFFF"/>
                </a:solidFill>
                <a:latin typeface="Manrope"/>
              </a:rPr>
              <a:t>Отсканируйте QR-код, чтобы получить полный бизнес-план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698500"/>
            <a:ext cx="1515666" cy="330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731000" y="698500"/>
            <a:ext cx="1220391" cy="330200"/>
          </a:xfrm>
          <a:prstGeom prst="roundRect">
            <a:avLst>
              <a:gd name="adj" fmla="val 50000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791200" y="3124200"/>
            <a:ext cx="609600" cy="609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203200" dist="50800" dir="5400000" rotWithShape="0">
              <a:srgbClr val="000000">
                <a:alpha val="25098"/>
              </a:srgbClr>
            </a:outerShdw>
          </a:effectLst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8050" y="3333750"/>
            <a:ext cx="215900" cy="1905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939800" y="787400"/>
            <a:ext cx="1554639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636569"/>
                </a:solidFill>
                <a:latin typeface="Manrope"/>
              </a:rPr>
              <a:t>Бизнес-идея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295400"/>
            <a:ext cx="5334000" cy="361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636569"/>
                </a:solidFill>
                <a:latin typeface="Manrope"/>
              </a:rPr>
              <a:t>Проблема и решение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961515"/>
            <a:ext cx="304800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92200" y="1958975"/>
            <a:ext cx="43942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Ручной сбор данных и отчётов занимает до 40% рабочего времени менеджера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2672715"/>
            <a:ext cx="304800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92200" y="2670175"/>
            <a:ext cx="43942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Ошибки и задержки из-за человеческого фактора приводят к потере клиентов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3383915"/>
            <a:ext cx="304800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92200" y="3381375"/>
            <a:ext cx="43942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Нет единой картины по продажам и остаткам — решения принимаются вслепую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908800" y="787400"/>
            <a:ext cx="1200309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Manrope"/>
              </a:rPr>
              <a:t>Как было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731000" y="1295400"/>
            <a:ext cx="5334000" cy="361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FFFFFF"/>
                </a:solidFill>
                <a:latin typeface="Manrope"/>
              </a:rPr>
              <a:t>Как станет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731000" y="1961515"/>
            <a:ext cx="276027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005BFF"/>
                </a:solidFill>
                <a:latin typeface="Manrope"/>
              </a:rPr>
              <a:t>+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7032427" y="1958975"/>
            <a:ext cx="4422973" cy="7556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Автоматизация рутины: данные собираются и анализируются автоматически, экономя до 40% времени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731000" y="2920365"/>
            <a:ext cx="276027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005BFF"/>
                </a:solidFill>
                <a:latin typeface="Manrope"/>
              </a:rPr>
              <a:t>+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7032427" y="2917825"/>
            <a:ext cx="4422973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Точность и скорость: система исключает ошибки, повышая лояльность и удержание клиентов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731000" y="3631565"/>
            <a:ext cx="276027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005BFF"/>
                </a:solidFill>
                <a:latin typeface="Manrope"/>
              </a:rPr>
              <a:t>+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7032427" y="3629025"/>
            <a:ext cx="4422973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Прозрачность: вся информация в одном окне для быстрых и обоснованных решений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811363"/>
            <a:ext cx="3420467" cy="2381250"/>
          </a:xfrm>
          <a:prstGeom prst="roundRect">
            <a:avLst>
              <a:gd name="adj" fmla="val 960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385667" y="2811363"/>
            <a:ext cx="3420566" cy="2381250"/>
          </a:xfrm>
          <a:prstGeom prst="roundRect">
            <a:avLst>
              <a:gd name="adj" fmla="val 960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009434" y="2811363"/>
            <a:ext cx="3420566" cy="2381250"/>
          </a:xfrm>
          <a:prstGeom prst="roundRect">
            <a:avLst>
              <a:gd name="adj" fmla="val 960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1277938"/>
            <a:ext cx="183418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Анализ рынка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575693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Ключевые метрики рынка и тренды 2025–2026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41400" y="3065363"/>
            <a:ext cx="2887067" cy="1231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2,1 трлн ₽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4408388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Объём рынка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4707473"/>
            <a:ext cx="343400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≈ 2,1 трлн ₽ в 2025 году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665067" y="306536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+18%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65067" y="3798788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Среднегодовой рост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65067" y="409787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CAGR 2021–2025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288834" y="3065363"/>
            <a:ext cx="2887166" cy="1231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2,5 трлн ₽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8834" y="4408388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Прогноз на 2026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8834" y="470747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Рост до 2,5 трлн ₽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537930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Драйверы: цифровизация спроса, импортозамещение, рост онлайн-каналов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Оценка на основе отраслевых обзоров, 2025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698500"/>
            <a:ext cx="3302000" cy="5334000"/>
          </a:xfrm>
          <a:prstGeom prst="roundRect">
            <a:avLst>
              <a:gd name="adj" fmla="val 692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968500" y="1003300"/>
            <a:ext cx="1270000" cy="1270000"/>
          </a:xfrm>
          <a:prstGeom prst="roundRect">
            <a:avLst>
              <a:gd name="adj" fmla="val 50000"/>
            </a:avLst>
          </a:prstGeom>
          <a:solidFill>
            <a:srgbClr val="F4F5F7"/>
          </a:solidFill>
          <a:ln>
            <a:noFill/>
          </a:ln>
          <a:effectLst>
            <a:outerShdw blurRad="381000" dist="152400" dir="5400000" rotWithShape="0">
              <a:srgbClr val="15151C">
                <a:alpha val="14118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4660900" y="698500"/>
            <a:ext cx="3225800" cy="2603500"/>
          </a:xfrm>
          <a:prstGeom prst="roundRect">
            <a:avLst>
              <a:gd name="adj" fmla="val 8780"/>
            </a:avLst>
          </a:prstGeom>
          <a:solidFill>
            <a:srgbClr val="FFFFFF"/>
          </a:solidFill>
          <a:ln w="6350" cap="flat">
            <a:solidFill>
              <a:srgbClr val="E4E7EC"/>
            </a:solidFill>
          </a:ln>
        </p:spPr>
      </p:sp>
      <p:sp>
        <p:nvSpPr>
          <p:cNvPr id="6" name="card6"/>
          <p:cNvSpPr/>
          <p:nvPr/>
        </p:nvSpPr>
        <p:spPr>
          <a:xfrm>
            <a:off x="4880068" y="1184369"/>
            <a:ext cx="107763" cy="107763"/>
          </a:xfrm>
          <a:prstGeom prst="roundRect">
            <a:avLst>
              <a:gd name="adj" fmla="val 17677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880068" y="1633829"/>
            <a:ext cx="107763" cy="107763"/>
          </a:xfrm>
          <a:prstGeom prst="roundRect">
            <a:avLst>
              <a:gd name="adj" fmla="val 17677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4880068" y="1896660"/>
            <a:ext cx="107763" cy="107763"/>
          </a:xfrm>
          <a:prstGeom prst="roundRect">
            <a:avLst>
              <a:gd name="adj" fmla="val 17677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8013700" y="698500"/>
            <a:ext cx="3225800" cy="2603500"/>
          </a:xfrm>
          <a:prstGeom prst="roundRect">
            <a:avLst>
              <a:gd name="adj" fmla="val 8780"/>
            </a:avLst>
          </a:prstGeom>
          <a:solidFill>
            <a:srgbClr val="FFFFFF"/>
          </a:solidFill>
          <a:ln w="6350" cap="flat">
            <a:solidFill>
              <a:srgbClr val="E4E7EC"/>
            </a:solidFill>
          </a:ln>
        </p:spPr>
      </p:sp>
      <p:sp>
        <p:nvSpPr>
          <p:cNvPr id="10" name="card10"/>
          <p:cNvSpPr/>
          <p:nvPr/>
        </p:nvSpPr>
        <p:spPr>
          <a:xfrm>
            <a:off x="8232869" y="1184369"/>
            <a:ext cx="107762" cy="107763"/>
          </a:xfrm>
          <a:prstGeom prst="roundRect">
            <a:avLst>
              <a:gd name="adj" fmla="val 17677"/>
            </a:avLst>
          </a:prstGeom>
          <a:solidFill>
            <a:srgbClr val="C0473C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8232869" y="1447199"/>
            <a:ext cx="107762" cy="107763"/>
          </a:xfrm>
          <a:prstGeom prst="roundRect">
            <a:avLst>
              <a:gd name="adj" fmla="val 17677"/>
            </a:avLst>
          </a:prstGeom>
          <a:solidFill>
            <a:srgbClr val="C0473C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8232869" y="1710029"/>
            <a:ext cx="107762" cy="107763"/>
          </a:xfrm>
          <a:prstGeom prst="roundRect">
            <a:avLst>
              <a:gd name="adj" fmla="val 17677"/>
            </a:avLst>
          </a:prstGeom>
          <a:solidFill>
            <a:srgbClr val="C0473C"/>
          </a:solidFill>
          <a:ln>
            <a:noFill/>
          </a:ln>
        </p:spPr>
      </p:sp>
      <p:sp>
        <p:nvSpPr>
          <p:cNvPr id="13" name="card13"/>
          <p:cNvSpPr/>
          <p:nvPr/>
        </p:nvSpPr>
        <p:spPr>
          <a:xfrm>
            <a:off x="8232869" y="1972860"/>
            <a:ext cx="107762" cy="107763"/>
          </a:xfrm>
          <a:prstGeom prst="roundRect">
            <a:avLst>
              <a:gd name="adj" fmla="val 17677"/>
            </a:avLst>
          </a:prstGeom>
          <a:solidFill>
            <a:srgbClr val="C0473C"/>
          </a:solidFill>
          <a:ln>
            <a:noFill/>
          </a:ln>
        </p:spPr>
      </p:sp>
      <p:sp>
        <p:nvSpPr>
          <p:cNvPr id="14" name="card14"/>
          <p:cNvSpPr/>
          <p:nvPr/>
        </p:nvSpPr>
        <p:spPr>
          <a:xfrm>
            <a:off x="4660900" y="3429000"/>
            <a:ext cx="3225800" cy="2603500"/>
          </a:xfrm>
          <a:prstGeom prst="roundRect">
            <a:avLst>
              <a:gd name="adj" fmla="val 8780"/>
            </a:avLst>
          </a:prstGeom>
          <a:solidFill>
            <a:srgbClr val="FFFFFF"/>
          </a:solidFill>
          <a:ln w="6350" cap="flat">
            <a:solidFill>
              <a:srgbClr val="E4E7EC"/>
            </a:solidFill>
          </a:ln>
        </p:spPr>
      </p:sp>
      <p:sp>
        <p:nvSpPr>
          <p:cNvPr id="15" name="card15"/>
          <p:cNvSpPr/>
          <p:nvPr/>
        </p:nvSpPr>
        <p:spPr>
          <a:xfrm>
            <a:off x="4880068" y="3914868"/>
            <a:ext cx="107763" cy="107763"/>
          </a:xfrm>
          <a:prstGeom prst="roundRect">
            <a:avLst>
              <a:gd name="adj" fmla="val 17677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16" name="card16"/>
          <p:cNvSpPr/>
          <p:nvPr/>
        </p:nvSpPr>
        <p:spPr>
          <a:xfrm>
            <a:off x="4880068" y="4177699"/>
            <a:ext cx="107763" cy="107763"/>
          </a:xfrm>
          <a:prstGeom prst="roundRect">
            <a:avLst>
              <a:gd name="adj" fmla="val 17677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17" name="card17"/>
          <p:cNvSpPr/>
          <p:nvPr/>
        </p:nvSpPr>
        <p:spPr>
          <a:xfrm>
            <a:off x="4880068" y="4440529"/>
            <a:ext cx="107763" cy="107763"/>
          </a:xfrm>
          <a:prstGeom prst="roundRect">
            <a:avLst>
              <a:gd name="adj" fmla="val 17677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18" name="card18"/>
          <p:cNvSpPr/>
          <p:nvPr/>
        </p:nvSpPr>
        <p:spPr>
          <a:xfrm>
            <a:off x="4880068" y="4889990"/>
            <a:ext cx="107763" cy="107763"/>
          </a:xfrm>
          <a:prstGeom prst="roundRect">
            <a:avLst>
              <a:gd name="adj" fmla="val 17677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19" name="card19"/>
          <p:cNvSpPr/>
          <p:nvPr/>
        </p:nvSpPr>
        <p:spPr>
          <a:xfrm>
            <a:off x="8013700" y="3429000"/>
            <a:ext cx="3225800" cy="2603500"/>
          </a:xfrm>
          <a:prstGeom prst="roundRect">
            <a:avLst>
              <a:gd name="adj" fmla="val 8780"/>
            </a:avLst>
          </a:prstGeom>
          <a:solidFill>
            <a:srgbClr val="FFFFFF"/>
          </a:solidFill>
          <a:ln w="6350" cap="flat">
            <a:solidFill>
              <a:srgbClr val="E4E7EC"/>
            </a:solidFill>
          </a:ln>
        </p:spPr>
      </p:sp>
      <p:sp>
        <p:nvSpPr>
          <p:cNvPr id="20" name="card20"/>
          <p:cNvSpPr/>
          <p:nvPr/>
        </p:nvSpPr>
        <p:spPr>
          <a:xfrm>
            <a:off x="8232869" y="3914868"/>
            <a:ext cx="107762" cy="107763"/>
          </a:xfrm>
          <a:prstGeom prst="roundRect">
            <a:avLst>
              <a:gd name="adj" fmla="val 17677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21" name="card21"/>
          <p:cNvSpPr/>
          <p:nvPr/>
        </p:nvSpPr>
        <p:spPr>
          <a:xfrm>
            <a:off x="8232869" y="4177699"/>
            <a:ext cx="107762" cy="107763"/>
          </a:xfrm>
          <a:prstGeom prst="roundRect">
            <a:avLst>
              <a:gd name="adj" fmla="val 17677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22" name="card22"/>
          <p:cNvSpPr/>
          <p:nvPr/>
        </p:nvSpPr>
        <p:spPr>
          <a:xfrm>
            <a:off x="8232869" y="4440529"/>
            <a:ext cx="107762" cy="107763"/>
          </a:xfrm>
          <a:prstGeom prst="roundRect">
            <a:avLst>
              <a:gd name="adj" fmla="val 17677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23" name="card23"/>
          <p:cNvSpPr/>
          <p:nvPr/>
        </p:nvSpPr>
        <p:spPr>
          <a:xfrm>
            <a:off x="8232869" y="4703360"/>
            <a:ext cx="107762" cy="107763"/>
          </a:xfrm>
          <a:prstGeom prst="roundRect">
            <a:avLst>
              <a:gd name="adj" fmla="val 17677"/>
            </a:avLst>
          </a:prstGeom>
          <a:solidFill>
            <a:srgbClr val="005BFF"/>
          </a:solidFill>
          <a:ln>
            <a:noFill/>
          </a:ln>
        </p:spPr>
      </p:sp>
      <p:pic>
        <p:nvPicPr>
          <p:cNvPr id="24" name="pic24"/>
          <p:cNvPicPr/>
          <p:nvPr/>
        </p:nvPicPr>
        <p:blipFill>
          <a:blip r:embed="rId4"/>
          <a:stretch>
            <a:fillRect/>
          </a:stretch>
        </p:blipFill>
        <p:spPr>
          <a:xfrm>
            <a:off x="1968500" y="1003300"/>
            <a:ext cx="1270000" cy="1270000"/>
          </a:xfrm>
          <a:prstGeom prst="rect">
            <a:avLst/>
          </a:prstGeom>
        </p:spPr>
      </p:pic>
      <p:sp>
        <p:nvSpPr>
          <p:cNvPr id="25" name="text25"/>
          <p:cNvSpPr>
            <a:spLocks noChangeArrowheads="1"/>
          </p:cNvSpPr>
          <p:nvPr/>
        </p:nvSpPr>
        <p:spPr>
          <a:xfrm>
            <a:off x="1219200" y="2451100"/>
            <a:ext cx="2768600" cy="850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200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Целевая аудитория и портреты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895850" y="906780"/>
            <a:ext cx="33909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b="1" cap="all" spc="119">
                <a:solidFill>
                  <a:srgbClr val="005BFF"/>
                </a:solidFill>
                <a:latin typeface="Manrope"/>
              </a:rPr>
              <a:t>Цели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5060950" y="1144935"/>
            <a:ext cx="2616200" cy="3859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Автоматизировать учёт и отчётность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5060950" y="1594366"/>
            <a:ext cx="2828568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снизить затраты на бухгалтерию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5060950" y="1857226"/>
            <a:ext cx="2616200" cy="3859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получать актуальные данные для управленческих решений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8248650" y="906780"/>
            <a:ext cx="33909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b="1" cap="all" spc="119">
                <a:solidFill>
                  <a:srgbClr val="C0473C"/>
                </a:solidFill>
                <a:latin typeface="Manrope"/>
              </a:rPr>
              <a:t>Боли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8413750" y="1144905"/>
            <a:ext cx="1730216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Ручной ввод данных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8413750" y="1407735"/>
            <a:ext cx="1808798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ошибки в отчётности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8413750" y="1670566"/>
            <a:ext cx="2917150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потеря времени на консолидацию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8413750" y="1933426"/>
            <a:ext cx="2616200" cy="3859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сложность интеграции с банками и маркетплейсами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4895850" y="3637280"/>
            <a:ext cx="33909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b="1" cap="all" spc="119">
                <a:solidFill>
                  <a:srgbClr val="005BFF"/>
                </a:solidFill>
                <a:latin typeface="Manrope"/>
              </a:rPr>
              <a:t>Каналы</a:t>
            </a:r>
          </a:p>
        </p:txBody>
      </p:sp>
      <p:sp>
        <p:nvSpPr>
          <p:cNvPr id="36" name="text36"/>
          <p:cNvSpPr>
            <a:spLocks noChangeArrowheads="1"/>
          </p:cNvSpPr>
          <p:nvPr/>
        </p:nvSpPr>
        <p:spPr>
          <a:xfrm>
            <a:off x="5060950" y="3875405"/>
            <a:ext cx="1851303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Контекстная реклама</a:t>
            </a:r>
          </a:p>
        </p:txBody>
      </p:sp>
      <p:sp>
        <p:nvSpPr>
          <p:cNvPr id="37" name="text37"/>
          <p:cNvSpPr>
            <a:spLocks noChangeArrowheads="1"/>
          </p:cNvSpPr>
          <p:nvPr/>
        </p:nvSpPr>
        <p:spPr>
          <a:xfrm>
            <a:off x="5060950" y="4138235"/>
            <a:ext cx="826056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вебинары</a:t>
            </a:r>
          </a:p>
        </p:txBody>
      </p:sp>
      <p:sp>
        <p:nvSpPr>
          <p:cNvPr id="38" name="text38"/>
          <p:cNvSpPr>
            <a:spLocks noChangeArrowheads="1"/>
          </p:cNvSpPr>
          <p:nvPr/>
        </p:nvSpPr>
        <p:spPr>
          <a:xfrm>
            <a:off x="5060950" y="4401096"/>
            <a:ext cx="2616200" cy="3859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партнёрства с банками и бухгалтерскими фирмами</a:t>
            </a:r>
          </a:p>
        </p:txBody>
      </p:sp>
      <p:sp>
        <p:nvSpPr>
          <p:cNvPr id="39" name="text39"/>
          <p:cNvSpPr>
            <a:spLocks noChangeArrowheads="1"/>
          </p:cNvSpPr>
          <p:nvPr/>
        </p:nvSpPr>
        <p:spPr>
          <a:xfrm>
            <a:off x="5060950" y="4850527"/>
            <a:ext cx="2205514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отраслевые конференции</a:t>
            </a:r>
          </a:p>
        </p:txBody>
      </p:sp>
      <p:sp>
        <p:nvSpPr>
          <p:cNvPr id="40" name="text40"/>
          <p:cNvSpPr>
            <a:spLocks noChangeArrowheads="1"/>
          </p:cNvSpPr>
          <p:nvPr/>
        </p:nvSpPr>
        <p:spPr>
          <a:xfrm>
            <a:off x="8248650" y="3637280"/>
            <a:ext cx="33909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b="1" cap="all" spc="119">
                <a:solidFill>
                  <a:srgbClr val="005BFF"/>
                </a:solidFill>
                <a:latin typeface="Manrope"/>
              </a:rPr>
              <a:t>Контекст</a:t>
            </a:r>
          </a:p>
        </p:txBody>
      </p:sp>
      <p:sp>
        <p:nvSpPr>
          <p:cNvPr id="41" name="text41"/>
          <p:cNvSpPr>
            <a:spLocks noChangeArrowheads="1"/>
          </p:cNvSpPr>
          <p:nvPr/>
        </p:nvSpPr>
        <p:spPr>
          <a:xfrm>
            <a:off x="8413750" y="3875405"/>
            <a:ext cx="2229922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Штат 20–100 сотрудников</a:t>
            </a:r>
          </a:p>
        </p:txBody>
      </p:sp>
      <p:sp>
        <p:nvSpPr>
          <p:cNvPr id="42" name="text42"/>
          <p:cNvSpPr>
            <a:spLocks noChangeArrowheads="1"/>
          </p:cNvSpPr>
          <p:nvPr/>
        </p:nvSpPr>
        <p:spPr>
          <a:xfrm>
            <a:off x="8413750" y="4138235"/>
            <a:ext cx="2104906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оборот 50–500 млн ₽/год</a:t>
            </a:r>
          </a:p>
        </p:txBody>
      </p:sp>
      <p:sp>
        <p:nvSpPr>
          <p:cNvPr id="43" name="text43"/>
          <p:cNvSpPr>
            <a:spLocks noChangeArrowheads="1"/>
          </p:cNvSpPr>
          <p:nvPr/>
        </p:nvSpPr>
        <p:spPr>
          <a:xfrm>
            <a:off x="8413750" y="4401066"/>
            <a:ext cx="1225629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УСН или ОСНО</a:t>
            </a:r>
          </a:p>
        </p:txBody>
      </p:sp>
      <p:sp>
        <p:nvSpPr>
          <p:cNvPr id="44" name="text44"/>
          <p:cNvSpPr>
            <a:spLocks noChangeArrowheads="1"/>
          </p:cNvSpPr>
          <p:nvPr/>
        </p:nvSpPr>
        <p:spPr>
          <a:xfrm>
            <a:off x="8413750" y="4663896"/>
            <a:ext cx="2945606" cy="1993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70"/>
              </a:lnSpc>
            </a:pPr>
            <a:r>
              <a:rPr lang="ru-RU" sz="1050">
                <a:solidFill>
                  <a:srgbClr val="15171C"/>
                </a:solidFill>
                <a:latin typeface="Manrope"/>
              </a:rPr>
              <a:t>используют 1С, Excel, банк-клиент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144316"/>
            <a:ext cx="10668000" cy="3232150"/>
          </a:xfrm>
          <a:prstGeom prst="roundRect">
            <a:avLst>
              <a:gd name="adj" fmla="val 7072"/>
            </a:avLst>
          </a:prstGeom>
          <a:noFill/>
          <a:ln w="12700" cap="flat">
            <a:solidFill>
              <a:srgbClr val="E0ECFF"/>
            </a:solidFill>
          </a:ln>
        </p:spPr>
      </p:sp>
      <p:sp>
        <p:nvSpPr>
          <p:cNvPr id="4" name="card4"/>
          <p:cNvSpPr/>
          <p:nvPr/>
        </p:nvSpPr>
        <p:spPr>
          <a:xfrm>
            <a:off x="3815358" y="2157016"/>
            <a:ext cx="1900535" cy="552450"/>
          </a:xfrm>
          <a:prstGeom prst="rect">
            <a:avLst/>
          </a:prstGeom>
          <a:solidFill>
            <a:srgbClr val="E0EC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815358" y="2709466"/>
            <a:ext cx="1900535" cy="552450"/>
          </a:xfrm>
          <a:prstGeom prst="rect">
            <a:avLst/>
          </a:prstGeom>
          <a:solidFill>
            <a:srgbClr val="E0EC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815358" y="3261916"/>
            <a:ext cx="1900535" cy="552450"/>
          </a:xfrm>
          <a:prstGeom prst="rect">
            <a:avLst/>
          </a:prstGeom>
          <a:solidFill>
            <a:srgbClr val="E0EC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3815358" y="3814366"/>
            <a:ext cx="1900535" cy="552450"/>
          </a:xfrm>
          <a:prstGeom prst="rect">
            <a:avLst/>
          </a:prstGeom>
          <a:solidFill>
            <a:srgbClr val="E0ECFF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3815358" y="4366816"/>
            <a:ext cx="1900535" cy="996950"/>
          </a:xfrm>
          <a:prstGeom prst="rect">
            <a:avLst/>
          </a:prstGeom>
          <a:solidFill>
            <a:srgbClr val="E0ECFF"/>
          </a:solidFill>
          <a:ln>
            <a:noFill/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17600" y="1132185"/>
            <a:ext cx="399107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Конкуренты и позиционирование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391841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5171C"/>
                </a:solidFill>
                <a:latin typeface="Manrope"/>
              </a:rPr>
              <a:t>Сравнение с конкурентами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65200" y="2318941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Критерий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853904" y="2318941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005BFF"/>
                </a:solidFill>
                <a:latin typeface="Manrope"/>
              </a:rPr>
              <a:t>Мы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754449" y="2318941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Конкурент 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54885" y="2318941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Конкурент Б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555311" y="2318941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Конкурент В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65200" y="2871391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Цена за услугу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53904" y="2871391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от 1 500 ₽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5754449" y="2871391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от 2 000 ₽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654885" y="2871391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от 1 800 ₽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9555311" y="2871391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от 2 500 ₽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65200" y="3423841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Качество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3853904" y="3423841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Высокое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5754449" y="3423841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Среднее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7654885" y="3423841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Высокое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9555311" y="3423841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Среднее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965200" y="3976291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Сроки выполнения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3853904" y="3976291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от 3 дней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5754449" y="3976291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от 5 дней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7654885" y="3976291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от 7 дней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9555311" y="3976291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от 10 дней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965200" y="4750991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Сервис и поддержка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3993158" y="4531916"/>
            <a:ext cx="1544935" cy="6794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75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24/7, персональный менеджер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5754449" y="4750991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Бизнес-часы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7654885" y="4750991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Бизнес-часы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9555311" y="4750991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Только email</a:t>
            </a:r>
          </a:p>
        </p:txBody>
      </p:sp>
      <p:sp>
        <p:nvSpPr>
          <p:cNvPr id="36" name="text36"/>
          <p:cNvSpPr>
            <a:spLocks noChangeArrowheads="1"/>
          </p:cNvSpPr>
          <p:nvPr/>
        </p:nvSpPr>
        <p:spPr>
          <a:xfrm>
            <a:off x="762000" y="5525056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Мы выигрываем по цене, срокам и сервису, сохраняя высокое качество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3451423"/>
            <a:ext cx="10287000" cy="892175"/>
          </a:xfrm>
          <a:prstGeom prst="roundRect">
            <a:avLst>
              <a:gd name="adj" fmla="val 2562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952500" y="4470598"/>
            <a:ext cx="10287000" cy="892175"/>
          </a:xfrm>
          <a:prstGeom prst="roundRect">
            <a:avLst>
              <a:gd name="adj" fmla="val 2562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10444559" y="4805561"/>
            <a:ext cx="515541" cy="222250"/>
          </a:xfrm>
          <a:prstGeom prst="roundRect">
            <a:avLst>
              <a:gd name="adj" fmla="val 50000"/>
            </a:avLst>
          </a:prstGeom>
          <a:solidFill>
            <a:srgbClr val="E4EDFE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308100" y="755650"/>
            <a:ext cx="302359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Продукт и монетизация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52500" y="869255"/>
            <a:ext cx="10922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Что мы предлагаем и как зарабатываем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31900" y="2564963"/>
            <a:ext cx="635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2800" b="1">
                <a:solidFill>
                  <a:srgbClr val="005BFF"/>
                </a:solidFill>
                <a:latin typeface="Manrope"/>
              </a:rPr>
              <a:t>01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968500" y="2444948"/>
            <a:ext cx="890289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B2B-подписка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968500" y="2703711"/>
            <a:ext cx="8293298" cy="4127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75"/>
              </a:lnSpc>
            </a:pPr>
            <a:r>
              <a:rPr lang="ru-RU" sz="1050">
                <a:solidFill>
                  <a:srgbClr val="636569"/>
                </a:solidFill>
                <a:latin typeface="Manrope"/>
              </a:rPr>
              <a:t>SaaS-платформа для управления закупками и поставщиками: аналитика, автоматизация тендеров, контроль исполнения контрактов.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231900" y="3684151"/>
            <a:ext cx="635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2800" b="1">
                <a:solidFill>
                  <a:srgbClr val="005BFF"/>
                </a:solidFill>
                <a:latin typeface="Manrope"/>
              </a:rPr>
              <a:t>02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968500" y="3664148"/>
            <a:ext cx="9626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Комиссия с транзакций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968500" y="3922911"/>
            <a:ext cx="9626600" cy="2127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75"/>
              </a:lnSpc>
            </a:pPr>
            <a:r>
              <a:rPr lang="ru-RU" sz="1050">
                <a:solidFill>
                  <a:srgbClr val="636569"/>
                </a:solidFill>
                <a:latin typeface="Manrope"/>
              </a:rPr>
              <a:t>Процент с каждой сделки, проведённой через платформу, — основной драйвер роста выручки.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231900" y="4703326"/>
            <a:ext cx="635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2800" b="1">
                <a:solidFill>
                  <a:srgbClr val="005BFF"/>
                </a:solidFill>
                <a:latin typeface="Manrope"/>
              </a:rPr>
              <a:t>03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968500" y="4683323"/>
            <a:ext cx="888245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Премиум-услуги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968500" y="4942086"/>
            <a:ext cx="8882459" cy="2127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75"/>
              </a:lnSpc>
            </a:pPr>
            <a:r>
              <a:rPr lang="ru-RU" sz="1050">
                <a:solidFill>
                  <a:srgbClr val="636569"/>
                </a:solidFill>
                <a:latin typeface="Manrope"/>
              </a:rPr>
              <a:t>Индивидуальная настройка, обучение команды, расширенная поддержка и отчётность для крупных клиентов.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558859" y="4855726"/>
            <a:ext cx="413941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b="1">
                <a:solidFill>
                  <a:srgbClr val="005BFF"/>
                </a:solidFill>
                <a:latin typeface="Manrope"/>
              </a:rPr>
              <a:t>BETA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4150519" y="2451298"/>
            <a:ext cx="3469481" cy="46355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0" y="2451298"/>
            <a:ext cx="1778000" cy="46355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117600" y="1276052"/>
            <a:ext cx="335667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План продаж и маркетинга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69445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Медиаплан на первые 12 месяцев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90600" y="2599253"/>
            <a:ext cx="3566319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spc="66">
                <a:solidFill>
                  <a:srgbClr val="FFFFFF"/>
                </a:solidFill>
                <a:latin typeface="Manrope"/>
              </a:rPr>
              <a:t>Канал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379119" y="2599253"/>
            <a:ext cx="3647281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spc="66">
                <a:solidFill>
                  <a:srgbClr val="FFFFFF"/>
                </a:solidFill>
                <a:latin typeface="Manrope"/>
              </a:rPr>
              <a:t>Задача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517384" y="2599253"/>
            <a:ext cx="1652016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320"/>
              </a:lnSpc>
            </a:pPr>
            <a:r>
              <a:rPr lang="ru-RU" sz="1100" spc="66">
                <a:solidFill>
                  <a:srgbClr val="FFFFFF"/>
                </a:solidFill>
                <a:latin typeface="Manrope"/>
              </a:rPr>
              <a:t>Бюджет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9244584" y="2599253"/>
            <a:ext cx="1956816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320"/>
              </a:lnSpc>
            </a:pPr>
            <a:r>
              <a:rPr lang="ru-RU" sz="1100" spc="66">
                <a:solidFill>
                  <a:srgbClr val="FFFFFF"/>
                </a:solidFill>
                <a:latin typeface="Manrope"/>
              </a:rPr>
              <a:t>Прогноз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90600" y="3076138"/>
            <a:ext cx="351758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Контекстная реклама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379119" y="3076138"/>
            <a:ext cx="361473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Привлечение целевых заявок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584440" y="3076138"/>
            <a:ext cx="15849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1 200 000 ₽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311640" y="3076138"/>
            <a:ext cx="18897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1 800 лидов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90600" y="3603188"/>
            <a:ext cx="351758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Таргетированная реклама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379119" y="3603188"/>
            <a:ext cx="361473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Охват и узнаваемость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584440" y="3603188"/>
            <a:ext cx="15849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800 000 ₽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311640" y="3603188"/>
            <a:ext cx="18897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1 200 лидов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90600" y="4130238"/>
            <a:ext cx="351758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SEO и контент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4379119" y="4130238"/>
            <a:ext cx="361473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Органический трафик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7584440" y="4130238"/>
            <a:ext cx="15849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600 000 ₽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311640" y="4130238"/>
            <a:ext cx="18897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900 лидов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90600" y="4657288"/>
            <a:ext cx="351758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Партнёрства и B2B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379119" y="4657288"/>
            <a:ext cx="361473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Прямые продажи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7584440" y="4657288"/>
            <a:ext cx="15849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400 000 ₽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9311640" y="4657288"/>
            <a:ext cx="18897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300 лидов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990600" y="5196403"/>
            <a:ext cx="8813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005BFF"/>
                </a:solidFill>
                <a:latin typeface="Manrope"/>
              </a:rPr>
              <a:t>Суммарный бюджет 3 000 000 ₽ · прогноз CPL ≈ 714 ₽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3130748"/>
            <a:ext cx="1772940" cy="1358900"/>
          </a:xfrm>
          <a:prstGeom prst="roundRect">
            <a:avLst>
              <a:gd name="adj" fmla="val 1682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081040" y="3130748"/>
            <a:ext cx="1772940" cy="1358900"/>
          </a:xfrm>
          <a:prstGeom prst="roundRect">
            <a:avLst>
              <a:gd name="adj" fmla="val 16822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209580" y="3064073"/>
            <a:ext cx="1772940" cy="1492250"/>
          </a:xfrm>
          <a:prstGeom prst="roundRect">
            <a:avLst>
              <a:gd name="adj" fmla="val 15319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38120" y="3038673"/>
            <a:ext cx="1772940" cy="1543050"/>
          </a:xfrm>
          <a:prstGeom prst="roundRect">
            <a:avLst>
              <a:gd name="adj" fmla="val 14814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9466659" y="3038673"/>
            <a:ext cx="1772940" cy="1543050"/>
          </a:xfrm>
          <a:prstGeom prst="roundRect">
            <a:avLst>
              <a:gd name="adj" fmla="val 14814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308100" y="755650"/>
            <a:ext cx="309860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Производственный цикл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52500" y="869255"/>
            <a:ext cx="10922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Этапы производственного процесса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616373" y="3377763"/>
            <a:ext cx="445195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160"/>
              </a:lnSpc>
            </a:pPr>
            <a:r>
              <a:rPr lang="ru-RU" sz="1800" b="1">
                <a:solidFill>
                  <a:srgbClr val="005BFF"/>
                </a:solidFill>
                <a:latin typeface="Manrope"/>
              </a:rPr>
              <a:t>01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19046" y="3730823"/>
            <a:ext cx="1639848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00"/>
              </a:lnSpc>
            </a:pPr>
            <a:r>
              <a:rPr lang="ru-RU" sz="1250" b="1">
                <a:solidFill>
                  <a:srgbClr val="2A3140"/>
                </a:solidFill>
                <a:latin typeface="Manrope"/>
              </a:rPr>
              <a:t>Закупка сырья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143000" y="3968948"/>
            <a:ext cx="1391940" cy="279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50"/>
              </a:lnSpc>
            </a:pPr>
            <a:r>
              <a:rPr lang="ru-RU" sz="900">
                <a:solidFill>
                  <a:srgbClr val="636569"/>
                </a:solidFill>
                <a:latin typeface="Manrope"/>
              </a:rPr>
              <a:t>Поставка сырья от надёжных партнёров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2661940" y="3688278"/>
            <a:ext cx="4826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920"/>
              </a:lnSpc>
            </a:pPr>
            <a:r>
              <a:rPr lang="ru-RU" sz="1600" b="1">
                <a:solidFill>
                  <a:srgbClr val="9D9EA0"/>
                </a:solidFill>
                <a:latin typeface="Manrope"/>
              </a:rPr>
              <a:t>→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3744913" y="3377763"/>
            <a:ext cx="445195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160"/>
              </a:lnSpc>
            </a:pPr>
            <a:r>
              <a:rPr lang="ru-RU" sz="1800" b="1">
                <a:solidFill>
                  <a:srgbClr val="005BFF"/>
                </a:solidFill>
                <a:latin typeface="Manrope"/>
              </a:rPr>
              <a:t>02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3147586" y="3730823"/>
            <a:ext cx="1639848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00"/>
              </a:lnSpc>
            </a:pPr>
            <a:r>
              <a:rPr lang="ru-RU" sz="1250" b="1">
                <a:solidFill>
                  <a:srgbClr val="2A3140"/>
                </a:solidFill>
                <a:latin typeface="Manrope"/>
              </a:rPr>
              <a:t>Подготовка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271540" y="3968948"/>
            <a:ext cx="1391940" cy="279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50"/>
              </a:lnSpc>
            </a:pPr>
            <a:r>
              <a:rPr lang="ru-RU" sz="900">
                <a:solidFill>
                  <a:srgbClr val="636569"/>
                </a:solidFill>
                <a:latin typeface="Manrope"/>
              </a:rPr>
              <a:t>Входной контроль и подготовка сырья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790480" y="3688278"/>
            <a:ext cx="4826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920"/>
              </a:lnSpc>
            </a:pPr>
            <a:r>
              <a:rPr lang="ru-RU" sz="1600" b="1">
                <a:solidFill>
                  <a:srgbClr val="9D9EA0"/>
                </a:solidFill>
                <a:latin typeface="Manrope"/>
              </a:rPr>
              <a:t>→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5873452" y="3311088"/>
            <a:ext cx="445195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160"/>
              </a:lnSpc>
            </a:pPr>
            <a:r>
              <a:rPr lang="ru-RU" sz="1800" b="1">
                <a:solidFill>
                  <a:srgbClr val="FFFFFF"/>
                </a:solidFill>
                <a:latin typeface="Manrope"/>
              </a:rPr>
              <a:t>03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5276126" y="3664148"/>
            <a:ext cx="1639848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00"/>
              </a:lnSpc>
            </a:pPr>
            <a:r>
              <a:rPr lang="ru-RU" sz="1250" b="1">
                <a:solidFill>
                  <a:srgbClr val="FFFFFF"/>
                </a:solidFill>
                <a:latin typeface="Manrope"/>
              </a:rPr>
              <a:t>Производство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5400080" y="3902273"/>
            <a:ext cx="1391940" cy="4127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50"/>
              </a:lnSpc>
            </a:pPr>
            <a:r>
              <a:rPr lang="ru-RU" sz="900">
                <a:solidFill>
                  <a:srgbClr val="FFFFFF"/>
                </a:solidFill>
                <a:latin typeface="Manrope"/>
              </a:rPr>
              <a:t>Основной цикл на современном оборудовании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919020" y="3688278"/>
            <a:ext cx="4826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920"/>
              </a:lnSpc>
            </a:pPr>
            <a:r>
              <a:rPr lang="ru-RU" sz="1600" b="1">
                <a:solidFill>
                  <a:srgbClr val="9D9EA0"/>
                </a:solidFill>
                <a:latin typeface="Manrope"/>
              </a:rPr>
              <a:t>→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8001992" y="3285688"/>
            <a:ext cx="445195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160"/>
              </a:lnSpc>
            </a:pPr>
            <a:r>
              <a:rPr lang="ru-RU" sz="1800" b="1">
                <a:solidFill>
                  <a:srgbClr val="005BFF"/>
                </a:solidFill>
                <a:latin typeface="Manrope"/>
              </a:rPr>
              <a:t>04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7528620" y="3641923"/>
            <a:ext cx="1391940" cy="381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450"/>
              </a:lnSpc>
            </a:pPr>
            <a:r>
              <a:rPr lang="ru-RU" sz="1250" b="1">
                <a:solidFill>
                  <a:srgbClr val="2A3140"/>
                </a:solidFill>
                <a:latin typeface="Manrope"/>
              </a:rPr>
              <a:t>Контроль качества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7528620" y="4061023"/>
            <a:ext cx="1391940" cy="279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50"/>
              </a:lnSpc>
            </a:pPr>
            <a:r>
              <a:rPr lang="ru-RU" sz="900">
                <a:solidFill>
                  <a:srgbClr val="636569"/>
                </a:solidFill>
                <a:latin typeface="Manrope"/>
              </a:rPr>
              <a:t>Многоступенчатая проверка ОТК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9047559" y="3688278"/>
            <a:ext cx="4826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920"/>
              </a:lnSpc>
            </a:pPr>
            <a:r>
              <a:rPr lang="ru-RU" sz="1600" b="1">
                <a:solidFill>
                  <a:srgbClr val="9D9EA0"/>
                </a:solidFill>
                <a:latin typeface="Manrope"/>
              </a:rPr>
              <a:t>→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10130532" y="3285688"/>
            <a:ext cx="445195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160"/>
              </a:lnSpc>
            </a:pPr>
            <a:r>
              <a:rPr lang="ru-RU" sz="1800" b="1">
                <a:solidFill>
                  <a:srgbClr val="005BFF"/>
                </a:solidFill>
                <a:latin typeface="Manrope"/>
              </a:rPr>
              <a:t>05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9657159" y="3641923"/>
            <a:ext cx="1391940" cy="381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450"/>
              </a:lnSpc>
            </a:pPr>
            <a:r>
              <a:rPr lang="ru-RU" sz="1250" b="1">
                <a:solidFill>
                  <a:srgbClr val="2A3140"/>
                </a:solidFill>
                <a:latin typeface="Manrope"/>
              </a:rPr>
              <a:t>Упаковка и отгрузка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9657159" y="4061023"/>
            <a:ext cx="1391940" cy="279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50"/>
              </a:lnSpc>
            </a:pPr>
            <a:r>
              <a:rPr lang="ru-RU" sz="900">
                <a:solidFill>
                  <a:srgbClr val="636569"/>
                </a:solidFill>
                <a:latin typeface="Manrope"/>
              </a:rPr>
              <a:t>Упаковка и отгрузка готовой продукции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628650"/>
            <a:ext cx="375850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Финансовая модель · 2026–2028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8565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Прогноз прибылей и убытков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990600" y="1764526"/>
            <a:ext cx="464820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85">
                <a:solidFill>
                  <a:srgbClr val="636569"/>
                </a:solidFill>
                <a:latin typeface="Manrope"/>
              </a:rPr>
              <a:t>Статья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4714240" y="1764526"/>
            <a:ext cx="252476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020"/>
              </a:lnSpc>
            </a:pPr>
            <a:r>
              <a:rPr lang="ru-RU" sz="850" cap="all" spc="85">
                <a:solidFill>
                  <a:srgbClr val="636569"/>
                </a:solidFill>
                <a:latin typeface="Manrope"/>
              </a:rPr>
              <a:t>2028 год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6974840" y="1764526"/>
            <a:ext cx="237236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020"/>
              </a:lnSpc>
            </a:pPr>
            <a:r>
              <a:rPr lang="ru-RU" sz="850" cap="all" spc="85">
                <a:solidFill>
                  <a:srgbClr val="636569"/>
                </a:solidFill>
                <a:latin typeface="Manrope"/>
              </a:rPr>
              <a:t>2026 год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210040" y="1764526"/>
            <a:ext cx="161036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020"/>
              </a:lnSpc>
            </a:pPr>
            <a:r>
              <a:rPr lang="ru-RU" sz="850" cap="all" spc="85">
                <a:solidFill>
                  <a:srgbClr val="636569"/>
                </a:solidFill>
                <a:latin typeface="Manrope"/>
              </a:rPr>
              <a:t>Δ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90600" y="2136001"/>
            <a:ext cx="4648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Выручка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800600" y="2142986"/>
            <a:ext cx="2438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48,2 млн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061200" y="2150606"/>
            <a:ext cx="2286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12,0 млн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296400" y="2150606"/>
            <a:ext cx="1524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+302%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90600" y="2618601"/>
            <a:ext cx="4648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Себестоимость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0600" y="2625586"/>
            <a:ext cx="2438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28,9 млн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061200" y="2633206"/>
            <a:ext cx="2286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7,2 млн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296400" y="2633206"/>
            <a:ext cx="1524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+301%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90600" y="3101201"/>
            <a:ext cx="4648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Валовая прибыль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800600" y="3108186"/>
            <a:ext cx="2438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19,3 млн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061200" y="3115806"/>
            <a:ext cx="2286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4,8 млн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9296400" y="3115806"/>
            <a:ext cx="1524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+302%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90600" y="3583801"/>
            <a:ext cx="4648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Операционные расходы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4800600" y="3590786"/>
            <a:ext cx="2438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12,1 млн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7061200" y="3598406"/>
            <a:ext cx="2286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4,0 млн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296400" y="3598406"/>
            <a:ext cx="1524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+203%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990600" y="4066401"/>
            <a:ext cx="4648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EBITDA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800600" y="4073386"/>
            <a:ext cx="2438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7,2 млн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7061200" y="4081006"/>
            <a:ext cx="2286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0,8 млн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9296400" y="4081006"/>
            <a:ext cx="1524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+800%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990600" y="4550271"/>
            <a:ext cx="46482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Чистая прибыль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4800600" y="4575036"/>
            <a:ext cx="24384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5,8 млн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7061200" y="4582656"/>
            <a:ext cx="2286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0,5 млн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9296400" y="4582656"/>
            <a:ext cx="1524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+1060%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Финансовая модель проекта, 2026–2028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бизнес-плана с финансовой моделью</dc:title>
  <dc:creator>Слайда</dc:creator>
</cp:coreProperties>
</file>